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6" r:id="rId7"/>
    <p:sldId id="260" r:id="rId8"/>
    <p:sldId id="265" r:id="rId9"/>
    <p:sldId id="261" r:id="rId10"/>
    <p:sldId id="263" r:id="rId11"/>
    <p:sldId id="268" r:id="rId12"/>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552B"/>
    <a:srgbClr val="76881D"/>
    <a:srgbClr val="5E8AB4"/>
    <a:srgbClr val="003A70"/>
    <a:srgbClr val="00B2A9"/>
    <a:srgbClr val="B777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6D6D3D-EB2C-48B0-99B4-97ABF95F0528}"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3420470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6D6D3D-EB2C-48B0-99B4-97ABF95F0528}"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30949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6D6D3D-EB2C-48B0-99B4-97ABF95F0528}"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339220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6D6D3D-EB2C-48B0-99B4-97ABF95F0528}"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2294764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6D6D3D-EB2C-48B0-99B4-97ABF95F0528}" type="datetimeFigureOut">
              <a:rPr lang="en-US" smtClean="0"/>
              <a:t>7/29/2021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270433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6D6D3D-EB2C-48B0-99B4-97ABF95F0528}"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119525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6D6D3D-EB2C-48B0-99B4-97ABF95F0528}" type="datetimeFigureOut">
              <a:rPr lang="en-US" smtClean="0"/>
              <a:t>7/29/2021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247497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6D6D3D-EB2C-48B0-99B4-97ABF95F0528}" type="datetimeFigureOut">
              <a:rPr lang="en-US" smtClean="0"/>
              <a:t>7/29/2021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342195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D6D3D-EB2C-48B0-99B4-97ABF95F0528}" type="datetimeFigureOut">
              <a:rPr lang="en-US" smtClean="0"/>
              <a:t>7/29/2021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118920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6D6D3D-EB2C-48B0-99B4-97ABF95F0528}"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2620900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6D6D3D-EB2C-48B0-99B4-97ABF95F0528}" type="datetimeFigureOut">
              <a:rPr lang="en-US" smtClean="0"/>
              <a:t>7/29/2021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804679-CF22-488C-8EA2-D55ACA7F262E}" type="slidenum">
              <a:rPr lang="en-US" smtClean="0"/>
              <a:t>‹#›</a:t>
            </a:fld>
            <a:endParaRPr lang="en-US"/>
          </a:p>
        </p:txBody>
      </p:sp>
    </p:spTree>
    <p:extLst>
      <p:ext uri="{BB962C8B-B14F-4D97-AF65-F5344CB8AC3E}">
        <p14:creationId xmlns:p14="http://schemas.microsoft.com/office/powerpoint/2010/main" val="36456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D6D3D-EB2C-48B0-99B4-97ABF95F0528}" type="datetimeFigureOut">
              <a:rPr lang="en-US" smtClean="0"/>
              <a:t>7/29/2021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04679-CF22-488C-8EA2-D55ACA7F262E}" type="slidenum">
              <a:rPr lang="en-US" smtClean="0"/>
              <a:t>‹#›</a:t>
            </a:fld>
            <a:endParaRPr lang="en-US"/>
          </a:p>
        </p:txBody>
      </p:sp>
    </p:spTree>
    <p:extLst>
      <p:ext uri="{BB962C8B-B14F-4D97-AF65-F5344CB8AC3E}">
        <p14:creationId xmlns:p14="http://schemas.microsoft.com/office/powerpoint/2010/main" val="1931877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Gina.pope@tananachiefs.org" TargetMode="External"/><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hyperlink" Target="mailto:Lori.Markkanen@tananachirfs.or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3192380"/>
          </a:xfrm>
        </p:spPr>
        <p:txBody>
          <a:bodyPr/>
          <a:lstStyle/>
          <a:p>
            <a:r>
              <a:rPr lang="en-US" sz="4400" dirty="0" smtClean="0">
                <a:ln w="3175">
                  <a:solidFill>
                    <a:schemeClr val="bg1"/>
                  </a:solidFill>
                </a:ln>
                <a:solidFill>
                  <a:srgbClr val="76881D"/>
                </a:solidFill>
                <a:effectLst>
                  <a:outerShdw blurRad="38100" dist="38100" dir="2700000" algn="tl">
                    <a:srgbClr val="000000">
                      <a:alpha val="43137"/>
                    </a:srgbClr>
                  </a:outerShdw>
                </a:effectLst>
                <a:latin typeface="Arial Black" panose="020B0A04020102020204" pitchFamily="34" charset="0"/>
              </a:rPr>
              <a:t>Infant Learning Program</a:t>
            </a:r>
            <a:endParaRPr lang="en-US" sz="4400" dirty="0">
              <a:ln w="3175">
                <a:solidFill>
                  <a:schemeClr val="bg1"/>
                </a:solidFill>
              </a:ln>
              <a:solidFill>
                <a:srgbClr val="76881D"/>
              </a:solidFill>
              <a:effectLst>
                <a:outerShdw blurRad="38100" dist="38100" dir="2700000" algn="tl">
                  <a:srgbClr val="000000">
                    <a:alpha val="43137"/>
                  </a:srgbClr>
                </a:outerShdw>
              </a:effectLst>
              <a:latin typeface="Arial Black" panose="020B0A04020102020204" pitchFamily="34" charset="0"/>
            </a:endParaRPr>
          </a:p>
        </p:txBody>
      </p:sp>
      <p:sp>
        <p:nvSpPr>
          <p:cNvPr id="3" name="Subtitle 2"/>
          <p:cNvSpPr>
            <a:spLocks noGrp="1"/>
          </p:cNvSpPr>
          <p:nvPr>
            <p:ph type="subTitle" idx="1"/>
          </p:nvPr>
        </p:nvSpPr>
        <p:spPr>
          <a:xfrm>
            <a:off x="1524000" y="3372181"/>
            <a:ext cx="9144000" cy="2932365"/>
          </a:xfrm>
        </p:spPr>
        <p:txBody>
          <a:bodyPr/>
          <a:lstStyle/>
          <a:p>
            <a:r>
              <a:rPr lang="en-US" dirty="0" smtClean="0">
                <a:solidFill>
                  <a:srgbClr val="99552B"/>
                </a:solidFill>
                <a:latin typeface="Arial" panose="020B0604020202020204" pitchFamily="34" charset="0"/>
                <a:cs typeface="Arial" panose="020B0604020202020204" pitchFamily="34" charset="0"/>
              </a:rPr>
              <a:t>Services From </a:t>
            </a:r>
            <a:r>
              <a:rPr lang="en-US" dirty="0">
                <a:solidFill>
                  <a:srgbClr val="99552B"/>
                </a:solidFill>
                <a:latin typeface="Arial" panose="020B0604020202020204" pitchFamily="34" charset="0"/>
                <a:cs typeface="Arial" panose="020B0604020202020204" pitchFamily="34" charset="0"/>
              </a:rPr>
              <a:t>N</a:t>
            </a:r>
            <a:r>
              <a:rPr lang="en-US" dirty="0" smtClean="0">
                <a:solidFill>
                  <a:srgbClr val="99552B"/>
                </a:solidFill>
                <a:latin typeface="Arial" panose="020B0604020202020204" pitchFamily="34" charset="0"/>
                <a:cs typeface="Arial" panose="020B0604020202020204" pitchFamily="34" charset="0"/>
              </a:rPr>
              <a:t>ewborn to 36 Months</a:t>
            </a:r>
          </a:p>
          <a:p>
            <a:endParaRPr lang="en-US" dirty="0">
              <a:solidFill>
                <a:srgbClr val="99552B"/>
              </a:solidFill>
              <a:latin typeface="Arial" panose="020B0604020202020204" pitchFamily="34" charset="0"/>
              <a:cs typeface="Arial" panose="020B0604020202020204" pitchFamily="34" charset="0"/>
            </a:endParaRPr>
          </a:p>
          <a:p>
            <a:endParaRPr lang="en-US" dirty="0" smtClean="0">
              <a:solidFill>
                <a:srgbClr val="99552B"/>
              </a:solidFill>
              <a:latin typeface="Arial" panose="020B0604020202020204" pitchFamily="34" charset="0"/>
              <a:cs typeface="Arial" panose="020B0604020202020204" pitchFamily="34" charset="0"/>
            </a:endParaRPr>
          </a:p>
          <a:p>
            <a:endParaRPr lang="en-US" dirty="0">
              <a:solidFill>
                <a:srgbClr val="99552B"/>
              </a:solidFill>
              <a:latin typeface="Arial" panose="020B0604020202020204" pitchFamily="34" charset="0"/>
              <a:cs typeface="Arial" panose="020B0604020202020204" pitchFamily="34" charset="0"/>
            </a:endParaRPr>
          </a:p>
          <a:p>
            <a:endParaRPr lang="en-US" dirty="0">
              <a:solidFill>
                <a:srgbClr val="99552B"/>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7825" y="179801"/>
            <a:ext cx="3545975" cy="1183871"/>
          </a:xfrm>
          <a:prstGeom prst="rect">
            <a:avLst/>
          </a:prstGeom>
        </p:spPr>
      </p:pic>
    </p:spTree>
    <p:extLst>
      <p:ext uri="{BB962C8B-B14F-4D97-AF65-F5344CB8AC3E}">
        <p14:creationId xmlns:p14="http://schemas.microsoft.com/office/powerpoint/2010/main" val="2246784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Who Do We Contact?</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p:txBody>
          <a:bodyPr/>
          <a:lstStyle/>
          <a:p>
            <a:pPr marL="0" indent="0">
              <a:buNone/>
            </a:pPr>
            <a:r>
              <a:rPr lang="en-US" dirty="0" smtClean="0"/>
              <a:t>Tanana Chief’s Conference Infant Learning Program Staff</a:t>
            </a:r>
          </a:p>
          <a:p>
            <a:pPr marL="0" indent="0">
              <a:buNone/>
            </a:pPr>
            <a:endParaRPr lang="en-US" dirty="0"/>
          </a:p>
          <a:p>
            <a:pPr marL="0" indent="0">
              <a:buNone/>
            </a:pPr>
            <a:r>
              <a:rPr lang="en-US" dirty="0" smtClean="0"/>
              <a:t>Gina  M. Pope                                           Lori Markkanen</a:t>
            </a:r>
          </a:p>
          <a:p>
            <a:pPr marL="0" indent="0">
              <a:buNone/>
            </a:pPr>
            <a:r>
              <a:rPr lang="en-US" sz="2400" dirty="0" smtClean="0"/>
              <a:t>Infant </a:t>
            </a:r>
            <a:r>
              <a:rPr lang="en-US" sz="2400" smtClean="0"/>
              <a:t>Learning </a:t>
            </a:r>
            <a:r>
              <a:rPr lang="en-US" sz="2400" smtClean="0"/>
              <a:t>Program                            Developmental </a:t>
            </a:r>
            <a:r>
              <a:rPr lang="en-US" sz="2400" dirty="0" smtClean="0"/>
              <a:t>Specialist</a:t>
            </a:r>
          </a:p>
          <a:p>
            <a:pPr marL="0" indent="0">
              <a:buNone/>
            </a:pPr>
            <a:r>
              <a:rPr lang="en-US" dirty="0" smtClean="0"/>
              <a:t>(907) 452- 8251 ext. 3176              (907)452-8251 ext. 3280</a:t>
            </a:r>
          </a:p>
          <a:p>
            <a:pPr marL="0" indent="0">
              <a:buNone/>
            </a:pPr>
            <a:r>
              <a:rPr lang="en-US" dirty="0" smtClean="0">
                <a:hlinkClick r:id="rId3"/>
              </a:rPr>
              <a:t>Gina.pope@tananachiefs.org</a:t>
            </a:r>
            <a:r>
              <a:rPr lang="en-US" dirty="0" smtClean="0"/>
              <a:t>          </a:t>
            </a:r>
            <a:r>
              <a:rPr lang="en-US" dirty="0" smtClean="0">
                <a:hlinkClick r:id="rId4"/>
              </a:rPr>
              <a:t>Lori.markkanen@tananachirfs.org</a:t>
            </a:r>
            <a:endParaRPr lang="en-US" dirty="0" smtClean="0"/>
          </a:p>
          <a:p>
            <a:pPr marL="0" indent="0">
              <a:buNone/>
            </a:pPr>
            <a:r>
              <a:rPr lang="en-US" dirty="0" smtClean="0"/>
              <a:t>Fax: (907) 459-3952                          Fax: (907) 459-3952</a:t>
            </a:r>
          </a:p>
          <a:p>
            <a:endParaRPr lang="en-US" dirty="0"/>
          </a:p>
        </p:txBody>
      </p:sp>
      <p:pic>
        <p:nvPicPr>
          <p:cNvPr id="2050" name="Picture 2" descr="MC90015535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6725" y="5245768"/>
            <a:ext cx="1819275" cy="1243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462490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Funding Sources:</a:t>
            </a:r>
            <a:endParaRPr lang="en-US" dirty="0">
              <a:solidFill>
                <a:srgbClr val="76881D"/>
              </a:solidFill>
              <a:latin typeface="Arial Black" panose="020B0A04020102020204" pitchFamily="34" charset="0"/>
            </a:endParaRPr>
          </a:p>
        </p:txBody>
      </p:sp>
      <p:pic>
        <p:nvPicPr>
          <p:cNvPr id="1026" name="Picture 2" descr="Health and Social Services"/>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967538" y="2205789"/>
            <a:ext cx="4829175" cy="87429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MC90015535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6725" y="5245768"/>
            <a:ext cx="1819275" cy="1243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5" name="TextBox 4"/>
          <p:cNvSpPr txBox="1"/>
          <p:nvPr/>
        </p:nvSpPr>
        <p:spPr>
          <a:xfrm>
            <a:off x="3810000" y="3160295"/>
            <a:ext cx="2967789" cy="369332"/>
          </a:xfrm>
          <a:prstGeom prst="rect">
            <a:avLst/>
          </a:prstGeom>
          <a:noFill/>
        </p:spPr>
        <p:txBody>
          <a:bodyPr wrap="square" rtlCol="0">
            <a:spAutoFit/>
          </a:bodyPr>
          <a:lstStyle/>
          <a:p>
            <a:r>
              <a:rPr lang="en-US" dirty="0" smtClean="0"/>
              <a:t>Senior and Disability Services</a:t>
            </a:r>
            <a:endParaRPr lang="en-US" dirty="0"/>
          </a:p>
        </p:txBody>
      </p:sp>
    </p:spTree>
    <p:extLst>
      <p:ext uri="{BB962C8B-B14F-4D97-AF65-F5344CB8AC3E}">
        <p14:creationId xmlns:p14="http://schemas.microsoft.com/office/powerpoint/2010/main" val="3268373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2845" y="1772816"/>
            <a:ext cx="10515600" cy="4404147"/>
          </a:xfrm>
          <a:solidFill>
            <a:schemeClr val="accent6">
              <a:lumMod val="40000"/>
              <a:lumOff val="60000"/>
            </a:schemeClr>
          </a:solidFill>
        </p:spPr>
        <p:txBody>
          <a:bodyPr>
            <a:normAutofit fontScale="77500" lnSpcReduction="20000"/>
          </a:bodyPr>
          <a:lstStyle/>
          <a:p>
            <a:pPr>
              <a:buFont typeface="Wingdings" panose="05000000000000000000" pitchFamily="2" charset="2"/>
              <a:buChar char="v"/>
            </a:pPr>
            <a:r>
              <a:rPr lang="en-US" dirty="0" smtClean="0"/>
              <a:t>The Infant Learning Program (ILP) at the Tanana Chiefs Conference (TCC) is a home-based early intervention program that provides support and services to young children experiencing developmental delays and their families. This program is family centered, meaning that each child is viewed in the context of their entire family and Community. Family goals and needs are the center of services.</a:t>
            </a:r>
          </a:p>
          <a:p>
            <a:pPr marL="0" indent="0">
              <a:buNone/>
            </a:pPr>
            <a:endParaRPr lang="en-US" dirty="0" smtClean="0"/>
          </a:p>
          <a:p>
            <a:pPr>
              <a:buFont typeface="Wingdings" panose="05000000000000000000" pitchFamily="2" charset="2"/>
              <a:buChar char="v"/>
            </a:pPr>
            <a:r>
              <a:rPr lang="en-US" dirty="0" smtClean="0"/>
              <a:t>The ILP program at TCC serves Interior Alaska – along the road system and the interior villages served by TCC. Services are provided to any child birth to three, that resides outside of the Fairbanks North Star Borough. Children do not have to be Tribal members. </a:t>
            </a:r>
          </a:p>
          <a:p>
            <a:pPr marL="0" indent="0">
              <a:buNone/>
            </a:pPr>
            <a:endParaRPr lang="en-US" dirty="0"/>
          </a:p>
          <a:p>
            <a:pPr>
              <a:buFont typeface="Wingdings" panose="05000000000000000000" pitchFamily="2" charset="2"/>
              <a:buChar char="v"/>
            </a:pPr>
            <a:r>
              <a:rPr lang="en-US" dirty="0" smtClean="0"/>
              <a:t>The Infant Learning Program was designed to be the foundation of the education system that serves children with special needs through Part C of the Individuals with Disabilities Education Act. ILP facilitates transitions to pre-school, Head Start and special education.</a:t>
            </a:r>
            <a:endParaRPr lang="en-US" dirty="0"/>
          </a:p>
        </p:txBody>
      </p:sp>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dirty="0" smtClean="0">
                <a:solidFill>
                  <a:srgbClr val="76881D"/>
                </a:solidFill>
                <a:latin typeface="Arial Black" panose="020B0A04020102020204" pitchFamily="34" charset="0"/>
              </a:rPr>
              <a:t>What is ILP?</a:t>
            </a:r>
            <a:endParaRPr lang="en-US" dirty="0">
              <a:solidFill>
                <a:srgbClr val="76881D"/>
              </a:solidFill>
              <a:latin typeface="Arial Black" panose="020B0A04020102020204" pitchFamily="34" charset="0"/>
            </a:endParaRPr>
          </a:p>
        </p:txBody>
      </p:sp>
    </p:spTree>
    <p:extLst>
      <p:ext uri="{BB962C8B-B14F-4D97-AF65-F5344CB8AC3E}">
        <p14:creationId xmlns:p14="http://schemas.microsoft.com/office/powerpoint/2010/main" val="324022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798" y="1690688"/>
            <a:ext cx="11087652" cy="4881562"/>
          </a:xfrm>
          <a:solidFill>
            <a:schemeClr val="bg1"/>
          </a:solidFill>
        </p:spPr>
        <p:txBody>
          <a:bodyPr>
            <a:normAutofit fontScale="92500" lnSpcReduction="20000"/>
          </a:bodyPr>
          <a:lstStyle/>
          <a:p>
            <a:pPr marL="0" indent="0">
              <a:buNone/>
            </a:pPr>
            <a:r>
              <a:rPr lang="en-US" sz="1400" b="1" u="sng" dirty="0" smtClean="0">
                <a:solidFill>
                  <a:schemeClr val="accent6">
                    <a:lumMod val="50000"/>
                  </a:schemeClr>
                </a:solidFill>
              </a:rPr>
              <a:t>Road Communities </a:t>
            </a:r>
            <a:r>
              <a:rPr lang="en-US" sz="1400" b="1" dirty="0" smtClean="0">
                <a:solidFill>
                  <a:schemeClr val="accent6">
                    <a:lumMod val="50000"/>
                  </a:schemeClr>
                </a:solidFill>
              </a:rPr>
              <a:t>           </a:t>
            </a:r>
            <a:r>
              <a:rPr lang="en-US" sz="1400" b="1" u="sng" dirty="0" smtClean="0">
                <a:solidFill>
                  <a:schemeClr val="accent6">
                    <a:lumMod val="50000"/>
                  </a:schemeClr>
                </a:solidFill>
              </a:rPr>
              <a:t>Upper Tanana </a:t>
            </a:r>
            <a:r>
              <a:rPr lang="en-US" sz="1400" b="1" dirty="0" smtClean="0">
                <a:solidFill>
                  <a:schemeClr val="accent6">
                    <a:lumMod val="50000"/>
                  </a:schemeClr>
                </a:solidFill>
              </a:rPr>
              <a:t>            </a:t>
            </a:r>
            <a:r>
              <a:rPr lang="en-US" sz="1400" b="1" u="sng" dirty="0" smtClean="0">
                <a:solidFill>
                  <a:schemeClr val="accent6">
                    <a:lumMod val="50000"/>
                  </a:schemeClr>
                </a:solidFill>
              </a:rPr>
              <a:t> Yukon Koyukuk</a:t>
            </a:r>
          </a:p>
          <a:p>
            <a:pPr marL="0" indent="0">
              <a:buNone/>
            </a:pPr>
            <a:r>
              <a:rPr lang="en-US" sz="1300" dirty="0" smtClean="0"/>
              <a:t>Anderson                                   Dot Lake                              Galena</a:t>
            </a:r>
          </a:p>
          <a:p>
            <a:pPr marL="0" indent="0">
              <a:buNone/>
            </a:pPr>
            <a:r>
              <a:rPr lang="en-US" sz="1300" dirty="0" smtClean="0"/>
              <a:t>Healy                                          Eagle                                    </a:t>
            </a:r>
            <a:r>
              <a:rPr lang="en-US" sz="1300" dirty="0" err="1" smtClean="0"/>
              <a:t>Huslia</a:t>
            </a:r>
            <a:endParaRPr lang="en-US" sz="1300" dirty="0" smtClean="0"/>
          </a:p>
          <a:p>
            <a:pPr marL="0" indent="0">
              <a:buNone/>
            </a:pPr>
            <a:r>
              <a:rPr lang="en-US" sz="1300" dirty="0" smtClean="0"/>
              <a:t>Cantwell                                    Tanacross                             </a:t>
            </a:r>
            <a:r>
              <a:rPr lang="en-US" sz="1300" dirty="0" err="1" smtClean="0"/>
              <a:t>Kaltag</a:t>
            </a:r>
            <a:endParaRPr lang="en-US" sz="1300" dirty="0" smtClean="0"/>
          </a:p>
          <a:p>
            <a:pPr marL="0" indent="0">
              <a:buNone/>
            </a:pPr>
            <a:r>
              <a:rPr lang="en-US" sz="1300" dirty="0" smtClean="0"/>
              <a:t>                                                    </a:t>
            </a:r>
            <a:r>
              <a:rPr lang="en-US" sz="1300" dirty="0" err="1" smtClean="0"/>
              <a:t>Mentasta</a:t>
            </a:r>
            <a:r>
              <a:rPr lang="en-US" sz="1300" dirty="0" smtClean="0"/>
              <a:t> Lake </a:t>
            </a:r>
          </a:p>
          <a:p>
            <a:pPr marL="0" indent="0">
              <a:buNone/>
            </a:pPr>
            <a:r>
              <a:rPr lang="en-US" sz="1300" dirty="0" smtClean="0"/>
              <a:t>                                                    Healy Lake                           Koyukuk</a:t>
            </a:r>
          </a:p>
          <a:p>
            <a:pPr marL="0" indent="0">
              <a:buNone/>
            </a:pPr>
            <a:r>
              <a:rPr lang="en-US" sz="1400" b="1" u="sng" dirty="0" smtClean="0">
                <a:solidFill>
                  <a:schemeClr val="accent6">
                    <a:lumMod val="50000"/>
                  </a:schemeClr>
                </a:solidFill>
              </a:rPr>
              <a:t>Lower Yukon</a:t>
            </a:r>
            <a:r>
              <a:rPr lang="en-US" sz="1400" u="sng" dirty="0" smtClean="0">
                <a:solidFill>
                  <a:schemeClr val="accent6">
                    <a:lumMod val="50000"/>
                  </a:schemeClr>
                </a:solidFill>
              </a:rPr>
              <a:t> </a:t>
            </a:r>
            <a:r>
              <a:rPr lang="en-US" sz="1400" dirty="0" smtClean="0"/>
              <a:t>                        </a:t>
            </a:r>
            <a:r>
              <a:rPr lang="en-US" sz="1300" dirty="0" smtClean="0"/>
              <a:t>Northway                             </a:t>
            </a:r>
            <a:r>
              <a:rPr lang="en-US" sz="1300" dirty="0" err="1" smtClean="0"/>
              <a:t>Nulato</a:t>
            </a:r>
            <a:endParaRPr lang="en-US" sz="1300" dirty="0" smtClean="0"/>
          </a:p>
          <a:p>
            <a:pPr marL="0" indent="0">
              <a:buNone/>
            </a:pPr>
            <a:r>
              <a:rPr lang="en-US" sz="1300" dirty="0" err="1" smtClean="0"/>
              <a:t>Anvik</a:t>
            </a:r>
            <a:r>
              <a:rPr lang="en-US" sz="1300" dirty="0" smtClean="0"/>
              <a:t>                                           </a:t>
            </a:r>
            <a:r>
              <a:rPr lang="en-US" sz="1300" dirty="0" err="1" smtClean="0"/>
              <a:t>Tetlin</a:t>
            </a:r>
            <a:r>
              <a:rPr lang="en-US" sz="1300" dirty="0" smtClean="0"/>
              <a:t>                                     Ruby</a:t>
            </a:r>
          </a:p>
          <a:p>
            <a:pPr marL="0" indent="0">
              <a:buNone/>
            </a:pPr>
            <a:r>
              <a:rPr lang="en-US" sz="1400" dirty="0" smtClean="0"/>
              <a:t>Grayling                                  </a:t>
            </a:r>
            <a:r>
              <a:rPr lang="en-US" sz="1400" dirty="0" err="1" smtClean="0"/>
              <a:t>Tok</a:t>
            </a:r>
            <a:r>
              <a:rPr lang="en-US" sz="1400" dirty="0" smtClean="0"/>
              <a:t> </a:t>
            </a:r>
            <a:r>
              <a:rPr lang="en-US" sz="1100" dirty="0" smtClean="0"/>
              <a:t>                                             </a:t>
            </a:r>
            <a:r>
              <a:rPr lang="en-US" sz="1500" b="1" u="sng" dirty="0" smtClean="0">
                <a:solidFill>
                  <a:schemeClr val="accent6">
                    <a:lumMod val="50000"/>
                  </a:schemeClr>
                </a:solidFill>
              </a:rPr>
              <a:t>Yukon Tanana                                                                                        </a:t>
            </a:r>
          </a:p>
          <a:p>
            <a:pPr marL="0" indent="0">
              <a:buNone/>
            </a:pPr>
            <a:r>
              <a:rPr lang="en-US" sz="1300" dirty="0" smtClean="0"/>
              <a:t>Holy Cross                                </a:t>
            </a:r>
            <a:r>
              <a:rPr lang="en-US" sz="1400" b="1" u="sng" dirty="0" smtClean="0">
                <a:solidFill>
                  <a:schemeClr val="accent6">
                    <a:lumMod val="50000"/>
                  </a:schemeClr>
                </a:solidFill>
              </a:rPr>
              <a:t>Yukon Flats</a:t>
            </a:r>
            <a:r>
              <a:rPr lang="en-US" sz="1400" u="sng" dirty="0" smtClean="0"/>
              <a:t> </a:t>
            </a:r>
            <a:r>
              <a:rPr lang="en-US" sz="1400" dirty="0" smtClean="0"/>
              <a:t>                      </a:t>
            </a:r>
            <a:r>
              <a:rPr lang="en-US" sz="1300" dirty="0" err="1" smtClean="0"/>
              <a:t>Alatna</a:t>
            </a:r>
            <a:r>
              <a:rPr lang="en-US" sz="1300" dirty="0" smtClean="0"/>
              <a:t>                    Tanana</a:t>
            </a:r>
          </a:p>
          <a:p>
            <a:pPr marL="0" indent="0">
              <a:buNone/>
            </a:pPr>
            <a:r>
              <a:rPr lang="en-US" sz="1300" dirty="0" smtClean="0"/>
              <a:t>Shageluk                                   Arctic Village                        </a:t>
            </a:r>
            <a:r>
              <a:rPr lang="en-US" sz="1300" dirty="0" err="1" smtClean="0"/>
              <a:t>Allakaket</a:t>
            </a:r>
            <a:endParaRPr lang="en-US" sz="1300" dirty="0" smtClean="0"/>
          </a:p>
          <a:p>
            <a:pPr marL="0" indent="0">
              <a:buNone/>
            </a:pPr>
            <a:r>
              <a:rPr lang="en-US" sz="1400" b="1" u="sng" dirty="0" smtClean="0">
                <a:solidFill>
                  <a:schemeClr val="accent6">
                    <a:lumMod val="50000"/>
                  </a:schemeClr>
                </a:solidFill>
              </a:rPr>
              <a:t>Kuskokwim</a:t>
            </a:r>
            <a:r>
              <a:rPr lang="en-US" sz="1400" u="sng" dirty="0" smtClean="0"/>
              <a:t> </a:t>
            </a:r>
            <a:r>
              <a:rPr lang="en-US" sz="1400" dirty="0" smtClean="0"/>
              <a:t>                         </a:t>
            </a:r>
            <a:r>
              <a:rPr lang="en-US" sz="1300" dirty="0" smtClean="0"/>
              <a:t>Beaver                                   Evansville</a:t>
            </a:r>
          </a:p>
          <a:p>
            <a:pPr marL="0" indent="0">
              <a:buNone/>
            </a:pPr>
            <a:r>
              <a:rPr lang="en-US" sz="1300" dirty="0" smtClean="0"/>
              <a:t>McGrath                                   Birch Creek                           Hughes</a:t>
            </a:r>
          </a:p>
          <a:p>
            <a:pPr marL="0" indent="0">
              <a:buNone/>
            </a:pPr>
            <a:r>
              <a:rPr lang="en-US" sz="1300" dirty="0" err="1" smtClean="0"/>
              <a:t>Medira</a:t>
            </a:r>
            <a:r>
              <a:rPr lang="en-US" sz="1300" dirty="0" smtClean="0"/>
              <a:t>                                      Canyon Village                     Lake </a:t>
            </a:r>
            <a:r>
              <a:rPr lang="en-US" sz="1300" dirty="0" err="1" smtClean="0"/>
              <a:t>Minchumina</a:t>
            </a:r>
            <a:endParaRPr lang="en-US" sz="1300" dirty="0" smtClean="0"/>
          </a:p>
          <a:p>
            <a:pPr marL="0" indent="0">
              <a:buNone/>
            </a:pPr>
            <a:r>
              <a:rPr lang="en-US" sz="1300" dirty="0" smtClean="0"/>
              <a:t>Nikolai                                      </a:t>
            </a:r>
            <a:r>
              <a:rPr lang="en-US" sz="1300" dirty="0" err="1" smtClean="0"/>
              <a:t>Chalkyitsik</a:t>
            </a:r>
            <a:r>
              <a:rPr lang="en-US" sz="1300" dirty="0" smtClean="0"/>
              <a:t>                             Manley Hot Spring</a:t>
            </a:r>
          </a:p>
          <a:p>
            <a:pPr marL="0" indent="0">
              <a:buNone/>
            </a:pPr>
            <a:r>
              <a:rPr lang="en-US" sz="1300" dirty="0" err="1" smtClean="0"/>
              <a:t>Takotna</a:t>
            </a:r>
            <a:r>
              <a:rPr lang="en-US" sz="1300" dirty="0" smtClean="0"/>
              <a:t>                                     Circle                                     </a:t>
            </a:r>
            <a:r>
              <a:rPr lang="en-US" sz="1300" dirty="0" err="1" smtClean="0"/>
              <a:t>MInto</a:t>
            </a:r>
            <a:endParaRPr lang="en-US" sz="1300" dirty="0" smtClean="0"/>
          </a:p>
          <a:p>
            <a:pPr marL="0" indent="0">
              <a:buNone/>
            </a:pPr>
            <a:r>
              <a:rPr lang="en-US" sz="1300" dirty="0" err="1" smtClean="0"/>
              <a:t>Telida</a:t>
            </a:r>
            <a:r>
              <a:rPr lang="en-US" sz="1300" dirty="0" smtClean="0"/>
              <a:t>                                        Fort Yukon                             </a:t>
            </a:r>
            <a:r>
              <a:rPr lang="en-US" sz="1300" dirty="0" err="1" smtClean="0"/>
              <a:t>Nenana</a:t>
            </a:r>
            <a:endParaRPr lang="en-US" sz="1300" dirty="0"/>
          </a:p>
          <a:p>
            <a:pPr marL="0" indent="0">
              <a:buNone/>
            </a:pPr>
            <a:r>
              <a:rPr lang="en-US" sz="1300" dirty="0" smtClean="0"/>
              <a:t>                                                   </a:t>
            </a:r>
            <a:r>
              <a:rPr lang="en-US" sz="1300" dirty="0" err="1" smtClean="0"/>
              <a:t>Venetie</a:t>
            </a:r>
            <a:r>
              <a:rPr lang="en-US" sz="1300" dirty="0" smtClean="0"/>
              <a:t>                                  Rampart</a:t>
            </a:r>
          </a:p>
          <a:p>
            <a:pPr marL="0" indent="0">
              <a:buNone/>
            </a:pPr>
            <a:r>
              <a:rPr lang="en-US" sz="1300" dirty="0"/>
              <a:t> </a:t>
            </a:r>
            <a:r>
              <a:rPr lang="en-US" sz="1300" dirty="0" smtClean="0"/>
              <a:t>                                                                                                  Stevens Village</a:t>
            </a:r>
          </a:p>
          <a:p>
            <a:endParaRPr lang="en-US" sz="1400" u="sng" dirty="0" smtClean="0"/>
          </a:p>
        </p:txBody>
      </p:sp>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dirty="0" smtClean="0">
                <a:solidFill>
                  <a:srgbClr val="76881D"/>
                </a:solidFill>
                <a:latin typeface="Arial Black" panose="020B0A04020102020204" pitchFamily="34" charset="0"/>
              </a:rPr>
              <a:t>What communities does TCC ILP serve?</a:t>
            </a:r>
            <a:endParaRPr lang="en-US" dirty="0">
              <a:solidFill>
                <a:srgbClr val="76881D"/>
              </a:solidFill>
              <a:latin typeface="Arial Black" panose="020B0A04020102020204" pitchFamily="34" charset="0"/>
            </a:endParaRPr>
          </a:p>
        </p:txBody>
      </p:sp>
      <p:pic>
        <p:nvPicPr>
          <p:cNvPr id="1028" name="Picture 4" descr="https://upload.wikimedia.org/wikipedia/commons/8/8f/Interior_Alaska_Stu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256172"/>
            <a:ext cx="5539372" cy="32410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039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What Does ILP Offer</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p:txBody>
          <a:bodyPr/>
          <a:lstStyle/>
          <a:p>
            <a:r>
              <a:rPr lang="en-US" dirty="0" smtClean="0"/>
              <a:t>Developmental Screenings and Evaluations</a:t>
            </a:r>
          </a:p>
          <a:p>
            <a:r>
              <a:rPr lang="en-US" dirty="0" smtClean="0"/>
              <a:t>Family Support and Service Coordination                   </a:t>
            </a:r>
          </a:p>
          <a:p>
            <a:r>
              <a:rPr lang="en-US" dirty="0" smtClean="0"/>
              <a:t>Special Instruction and information for Caregivers</a:t>
            </a:r>
          </a:p>
          <a:p>
            <a:r>
              <a:rPr lang="en-US" dirty="0" smtClean="0"/>
              <a:t>Direct Speech, Occupational and Physical Therapy</a:t>
            </a:r>
          </a:p>
          <a:p>
            <a:r>
              <a:rPr lang="en-US" dirty="0" smtClean="0"/>
              <a:t>Referrals to Appropriate Supports and Resources in the Community</a:t>
            </a:r>
          </a:p>
          <a:p>
            <a:r>
              <a:rPr lang="en-US" dirty="0" smtClean="0"/>
              <a:t>Transition Services in to Pre-school, Head Start and Special Education as Children approach age three.</a:t>
            </a:r>
          </a:p>
          <a:p>
            <a:pPr marL="0" indent="0">
              <a:buNone/>
            </a:pPr>
            <a:endParaRPr lang="en-US" dirty="0"/>
          </a:p>
        </p:txBody>
      </p:sp>
      <p:sp>
        <p:nvSpPr>
          <p:cNvPr id="4" name="AutoShape 2" descr="data:image/jpeg;base64,/9j/4AAQSkZJRgABAQAAAQABAAD/2wCEAAoHCBYWFRgWFRYZGBgaHSEcGhocHBwcHBoaIRwaGhocHBocIS4lHB4rIRoaJjgmKy8xNTU1GiQ7QDs0Py40NTEBDAwMEA8QHxISHzQsJSw0NDQ0NDQ0NDQ0NDQ0NDQ0NDQ0NDQ0NDQ0NDQ0NDQ0NDQ0NDQ0NDQ0NDQ0NDQ0NDQ0NP/AABEIARMAtwMBIgACEQEDEQH/xAAbAAACAgMBAAAAAAAAAAAAAAAEBQMGAAECB//EAEUQAAIBAgMFBAcFBwMCBgMAAAECEQADBBIhBTFBUWEGInGBEzKRobHB8EJSYtHhBxQjM3KCkiSy8TRjFVNzosLSJUNE/8QAGgEAAwEBAQEAAAAAAAAAAAAAAgMEAQUABv/EACsRAAIBAwQBAwQCAwEAAAAAAAABAgMRMQQSIUEiMlFhBRNxgUKRFKHwI//aAAwDAQACEQMRAD8AqOMSEjT1vrSlWLs90mJA+tOVO9qCFH9Q8fbQ+KtSp8PP9aF4QxAdzCjJZQ6gt7mO730NttIuLG6CPhRuIbuYc/0/FfyqPtJbh1PUj3Vjygo4/YHiTKW+gI99Q2jDKeo+NdO3cUciajFa8hoZ7SeUA5O35/OgcG0Oh/EvxFEYt5U/1H4LQlswR4ivSyZDB1iR328azD/a6r8wflXWK9dvGuLJ1PgfhWdm28f0MNj2w1q8CAdCdf6aDsoMi9XI/wDaKY9nhIujmp/20FYPcX/1B/t/ShWWel6RphMPBH0f0FFYUD94jT+WfD1h7a3aXX6j9ay0YxSdbbcOo3CtiAyw4fdO7qdSfAcK32GPcujT+Y3jv41mH9nvY6+6tdiG0vjTS43jw30MvSz0co5/aT//AC+fwFB47bDW8FZtDL/EQgyDMZmBgjQbhv50V+0j1cKep/21Ph0VtmhmUGEaCQNNWrYtKKueknudhtsS5/obQkDuL8q7xDh8fhwzCPRnUf3UPsETgbRgHuLv8B0qO6zLjrG6cjR76rt4okb8mXd3/jJ3/snTSlHZZ/8AVY8z/wDsX4NR9q63pUzMnqn630q7K34xOOMiPSj4HrQSWDYvJZNmN3G7xPfPD9KyuNl3ZQ94HvHdWVjNjg8R22v8JjyIOhkb60RK+I8eHKp9s25tuNJg9Dz86HwzSiE8VG8dOYoB6FePMWLR+67D2E0R2mGit+IH2j9aix6TYP4bh9+vzojbomwjfhQ/ChllBQwxFOg86wVgFbArWMj2S3m08x8P0qKiDbBTNJ4cNAY5+dD15mQ7O7p7zeNaZCpg6Hlx1E+WhrTETruJ184rT4nM7uzZiWJHM6nU1nZjfFjefLuJB6Ej31x6ciF4TO77W4fGhiGc92p//D7gG6eNa2kLs3hHbY559d9OMx7AKIwW13W4rvLwCPxQd8Hn40A2mjAqfcaYbKNtWzu05dVUc+e6NPrhRcGcl/2deV0DIdGEiN58TwrnsYe9iRyutpx4caU9ntr55VtJYgKNOAaJ3846DpTTscwFzFD/ALh3a8BxpcvSwo+pHX7SP5eF/rP+01Ns9p2X/Y/xaof2hfycN0c/A1vZR/8Axh/pf4tQr0oJ+pjbYAnA2TlB/hpx6Cub5jH4fQD+G2nDcaA2Cx/drAhiPRpxgbuU0Pf/AOstd37D6E1bGPijnuXm/wBl8VpuLATcePj0pP2Sc+nxsR/NH+2pcAsMO4vt/SguyBm9je6p/jceHdHSvSVj0JXTLds1zB1Xed3/ADWVFs4HL6qDU7v+KygeRkcHl2OWVYd7UH8Q3c6UbLabSeY0Ou88DTm+B+HyJHupDsU/wyPuuw3AjfSihHOJX+FeHJ1blwH5VNjVzYJTxC/A/pUeJIy3xI1QEa8RNbw19Tg8pYTDCJE8Tu86yXQUXkRqdDW6jU6eVdg1gyLVy54DtRhkSwj2ifR2HRhEq7NmliNxJOXUiRmNU2K7Xd7fzrgVrPRaTZBiDqOmtMNhbFN9tZCjf16UJhbOe6qcSYr1HZmBW2oVQNBrSa1TarLIyjSU5XeEL7WxEQABRpW7mzl4Cm9yoY1qPczo7Iroqu0tjghpHgap2IwxQmvXblsMIIql9p9nBO8OPDgappT6Ia9JZRWsFiChDDQghvMbvjXoHY2/mu4gjczBoA01QGvNW0kbqtXZHFYlc37uiuTGbMYA0MHeKoa4ZHF8otPb8f6awf8AuH4NWtjEjZhBEaP8WpF2jx2Leyov20S2H7rJxfcROY6b+FOdjMTs5/7/AJ0FrRX5DveTCNgf9Ph9G/lru3cetQYkf6yzodUfSdfjUuwWH7th5Zh/DGg8TQ2Kdf3ywcxjI8667vGr01tRzZRe9/stNlfwH/L9aW9lL4F3GdzNN7nu7q0SuLsj7Xtcf/akvZzE21fElyP52ksBplUc9a9Jxuj0YSSdky94C7BVfRqNTrOu4nlWUv2XjrLXUAy6zHek+qxrKBuNxijO2Dza9sP7124fEUowOAUvcVnIyvA1iZ41b72ySN15/OD8qr1jBOMReQPBAViSPWkVOpple1ogfZySw1PcLDWdRH51HsnAI9guQSwMTJ5CNKZ3MDdBmUJgruI0NB9nzltOp+8Y8tDXpO64YUY2fIjX1etSAV2rqEdCnezGHncATpFcIdBWBRSbwdpw8ayK5LRWZtJrejUldjjsVhC953G9R3Z1gknX3VaMSb9lpS4jjiret7jSn9nlrMt4jScoB6gMfmKO2nsJssB3LZsxPP8ADoQI47vbUlSXm0ymjF/bTSDsNtFnGqwRvjUUFi9qXM2W0gnmaYbIwWRCHMk0BidnnOdSFnUAasNdBG7xpayUyctpNg/3htXdAeQ1HnXW1cJ6S2Q4GYct09KX7P2FcmReeZmWTSOXeM1YsTYKWzmMnnu93Ctb9mKUeOUeRbQt5XKneDT3sNict7LMZ1K+Y1Hzpb2gTNfcihdmYkpcVvusDPu+FWrmBzWtsz0Xtn/0SDlc+IP51H2Xvq+Be0CS4DnLruO7XdxGlZ2uuB8CjD/zV+X50R+zrBjIbmZiSWUrPc0I1jnA30C9IT9QFszaTpZt232f6RkXLnblJO7L1rl7+Ia/bvLgUT0YYC39lgwiTpXpy4dTwqT92HCs3MK3yefvtjHZTlwdlY13EmlewcdjputZRAbjC42ZPvCBl13d33V6r+7LXKYVRuUDwEV7c7GW5yVTYFzaDYm16c2wnezZUg+o8a+MVlXLD2gGH1wNZWpuwLtcod41WScuOP47XvB/SrHmzKp5gH261XtpHLjLB+8rL7p+dDANh16q9swR6ZTwuH31YbvGq/hP519eqt7RWxwzzyhYMgN0NmzZjkjdrrrQ9o6CpsSIuP4g+6obW6mdHo8M7ZSdwmuWEKQeVN9ibPS6Lxd8pRAyLMB2LBQCYOgngOIoPtBh7du8yWnLoFVpO8FlDFZ4gTW9HpO0n+Cxfs1u5VuTwYe8fpVh25tdbcxqx0UdeAqm9hrv8xJ10Ye8GmF9Ct8O4ZlHACfYKiqL/wBGXUJJUkWm1dCoC7oW0nL7T5Uu2ntEIVuKysmaCAe8AdJjpWYm3buoHFl8pGbMEJnQfc46xrSHH27dpT3HSeLCOXMzxFZGPQcpWVy2jaihQ06cKre2+1Ikogzt7hVau7QbIEBOp08Ke9m9jiM7CTTNqgryEyqub2xK5dw1662YrEmdBXI2Jcr061gx92KJTBLyof8AJa4QP+Kny2eZXb2KFr0TS1uQ0RqCN0Hf5Vev2a31ayyZhmDscvETHCmD7NUzVc2vhmw7riLHddD3gCQHXiDG+jjWU+BUqDjyj1O2YqZWpPsLaS4iyl1ftDdyPEU3BogDZNYH6VgrqQK8eO7B1H1wrVZbaTWUccASyeabOu5rFtuaL8BSbtDpdw78ny+0fpR3Z65OGTpI9jGgO1Y/hq/3XVvfHzrF6jW/EPvGq8DGJcfeQH2aU/umq/i9MSp+8pHsM1sT0uhdjx/FbqAfjWYHA3HnIhInfuHtNWzZmwFdhduCZHdThGvebn0FHbXbJbZlHqqY8hS5VkntWSiNF23MpG0cGbYGZ1k/ZWZpWj1FeusxJYkk1zbaN9UKLS5JJSTlwHYDGNYvK44bxzU7x9cq9S2fdS4odSDIkedeT3BKxxGo8JpjsDbbWGyknLM/0nmOnSk1qW9XWUUUK2yW14ZfcXhwnqpvMmJ1PUbpqubSsM59QKOJgT7asL9orbqDIHwPnVb2xthWnIaRDc3YtnKG3IotWg2IVd40+Fel7IsAIIFeb7EBa+jEGCYmNPI16nctZUGuURvis1L5URFBZkSuwFRlzNVy7tCHypiASfsmDPh1pzhw5WTHlSHC2ShTTwFG5HnS3awDIaW39pur5M9tTwDb/ZRUs6Pmg90mR0o1FqzFuSd0EfsuY+huoTorwOmmvwq+qapP7NbUYZn+/cZvl8quamq3kiRJNbFcg1ua8eJLO8fXCsrLO8fXCsoo4Alk8j7NaWnX7jsPhUfadM2HfpB9hBqTYixdxKcnze2al2wmazcHNW+E17+Rv8SG00ojc1B91BjAm5ibIG4Zi39Ok/IedSbMuTh7Z/CB7NKe9nsP6zneTA8Bv98eygqS2RbG0o75JDdLWlV3thcy2WUb20H14Va4iq52mwucpyB18wR8YqCnLzuy+a8bI852jgShE8RPmaFRBInQHQ9OtO+0WIzvlA9XTSlL2pVuh9o/5rqwk3G7OXUilLg6CRofCenMUNiFg0ThrmYZG4ag9eI8PyrMcgyg8eNEnZ2Admroiw2IjQ0d6NSJ1pQo1ou1f7sVko9oKE+mXjYDr+7LMmHVVHBWDO5McNCJPWr8yB0AMERu515V2X2tbVblu8QAe8rGYD5SvkYj2GvS9nXJRSeQ+Fc6vBxlc6FGUZRVhY+xLRuZ8gUqInUaboAmKdIBECIA8PZUWJXMQAYAMn5e+kz27JJT0jSzSWzNq3KQfcNKFOUsjFFK9kdXuztlrvpSsk6aE8sp03bulH47BpbsuEWBkOkmd26aKsrlnUmdZNDbbxQVNRMkCOcnX3UW6UuGL2pcoD7G7btkHDgZWQtHJtdY6gmPfxq4614/tLCehxKtbOVXIK8lfX3EypH4jXp+xNoC9aV9x3MOTDQiquOiSSdxqK2JrStXc8z5VoJ1YOo+uFZW7W+so44Alk8jwvdxt9fvIrfAUZiVlSDxBFBYo5Mch+/bI8waNvGhfRqEOw3nDqvEEr5zV9wGHyIq8h7+PvmqT2Xt99k+7cY+zWr8h0qXVy5sWaSPG427cKWY9AwNFXXoC8xg1NEskee4+0EYsx3tqOJEUue8c2aIEQB0p/t3CAkufZyqr3XNdWk1KNzlVltdiZF7wI0+XOuMZdzHTdUPpDEVHTLc3J3Lixuu80CB51xRFjCs50HieAo7XwC3blkNeq9ktqi5YWT3lGVvEaT5iD51QMNssTLGRyHzNPMBiPQnRe6d4EA9CDzrKullOPyj1HWRpzt0y7Yy9nBRSVB4r6x8OVJB2cUNPoSOObOc3idaIwd0xntnOvL7SnkRvBqQ7TvEwEfXofjFc3yg7HXjOMlcOw2IKLlY5o3E7/PrSTaW0xcvpaUzkBdvEDur7CTTTDbNd5ZzE7lGkeYpfb7HNbuZ7dwzMw2u/f3hrG/eDRQ28tgTb6F3aVu6hG9WzA+wj31aey9/JiHtbg4zL/UNG9q5P8arWPwrPeS2wgowzAGQRo2h/SnFpSl30g3qQR7pHu99G7xsmLTU77f+ZfwK1lqNLgIBG4iR4HWt5vGiuJsT4c61lB4naFuwM91giDQk8zu1rKdBKwuWTy/bmmIwzdWU+YFG32oDtKIFp+C3F9hrvE4rflHmd3lzobXSNw2R9mF/1GIHUH2/8VdkbSqZ2YU+nvE6yE/+X5VcwRFQ6r1nQ0i8P7A8SDQNw8zTC69AXxSYlEisdoYCkxuFUmrp2lP8M1T0FdTT+g5Wq9Z0y6CowtSnpUTGnEzJbVkswVRJJgDnMAfGvU9g7GSzaCwCxHebmTv8uEVT+xGCzXDcbcmi/wBR3nyHxr0AGKj1FVp7UW6eknHcyk7Vw/orhEaHUeHKtBJEjSrFtuyr2fScjoek5T9dKr9g6fWldjR1fu003nDOFr6X2ZtL8r8MzDXntNnRsp9x6EcRVw2P2jtPC3YtvzPqHz+z5+2qjc0qFlHDSiraWFXK59xem1tSlh8ex6/atAiVIYcxqPaKE2piksIXcgchxY8gONeUqGXcY8CR8KkVSTLGfaT7TUkfpqUuXwXz+qvbwuQo3md2uE6kzPXp4U6wuMziD60a9RzpIq6RWW7xV1jmPkKs1GmhUp27WCDSaudOtfKeUel7CfPZXmsqfLd7iKZBKQdlLn8xeqkecj5VYM3WuKsHfnli/bOyLeJtm1cnKSDoYMgyKymSjWtU6OBTyeNdoMYHtmHXQghQQdxrpcZbIHfExuEn4VaE7GWx9zyQfM0Vb7LIPtR4KorbroF3EXZxRnuMPuoPe9WZt1RXNmrYjKSc2+Y4eAHOpd61ztR62dXTehC+88UM70RiBSrFXmG4E0EVcZJiPtIe41U4GrNtq/KNvHQ+NVmunQVoHJ1L8zrPXJNarKcTnonYazGHn7zMfZA+VWDH3MqHwoLsph8mHt/05v8AIlvnWdonhDHKuXN7qj/J1oLZTV/YXjHzhGU78+Qf5Z/hS20dB9fW6hcOzNbUSYBLebbzRSCIjgIr6DSUvtQt7u58xrqyrTv7cDTZlvMrQiu2e2NUzwjFgxjh1PCKn2WFQXsyyqXFEhVbQsVIlx6sAdY61rBYJPQ+kZHdi5WELAgDwIkaTrzFSYHZ1hr9xChYKgZc+dSu8FY0kajWtnK7Z6nC0UDYS0Eu3SwXJbDaEZl7zdzQAmI16VzhsIFu3UdZXI7AgagSCrJyMH3Uuw9kOUVQDmOnKN58gKcbQwlgLlRVDB1HrSSDodMxI1PEcKNu3F8gx5V7YYFiQBmK8HI09WAVGk67zQa63VA5iPCZo+5gnyXO9CWySAR62k+t4EedQbMQG+GO5RPugfGvVKlqcnfBtGletFWyWXYjMbpCsVlZ04wRv57zViGeILsfOPhVd2Sct/8AtPyNWQP1riU1dHfqvyOsNbIJEsRyJNZWYe4JMGTPPdoeHCspyXAhvk27R49K0bkfXGhixy8fClm29sJhklu87eok6nqfuqOJPgKyMXJ2R5tJXZLtnaKF0tE98guB+EQJPKTu8DyrnBXQe6a82G1W/eBedszFpc/hIykDoAdB0FXizcEhgf8AiptZR2yX4LdHU3Ra+RliMPS+9YpotzMKiuJUd7FuSt43Z6sIZQR1qq7R7PkSbf8Aifkfzr0VrNDvhQadTrygIqUIzyeSPbKkhgQRwNdYa1mdV+8wHtIFeh7R2Klwd5fA7iPOkFvs+9q6jjvKrBo3HTd0NXR1EJL5IJaWUXxyj0HDBUQDcAIA6cKru38R3H8DTUbQR0jjyOhqsbceWRQd7a+A1qWhTcqiKdRNRptkGEBKKegkfW6pgOI9nEVvDpGg3cOnTwrbLxr6ZKyPj5yvJjbZbD0TziTa7w0GU6QNQCM0nUaH7Nc3dt5brPbUHuBFZp5yWKiJk8NN3WKTXXyifKoLl8N6p5D2mKW4Ru7lEZzcUkv2GXdq3WbMrREgEBQBMSAABpoPZUaYpg4LEM0hiTxIIO/gdBrQztDdI+FQvdAktxiOZ8K9aKDjGUh8dtqO7c0tnMDxZpjKsDlqPZSsYwIS8GBuB03biQN/hNB4i5EQJY+78q0iq8gkmN/KhlCMk117FME4tSvyhm/adwVdMgKiBAmfHMT8qa4Dtm59ZEbqJWPHeKqb4BJJkgcR+tS2SBCqNPjQKlHDSsNlUk+2eibP7SWie+ptnoMwMA8tePKt1Qdn3m9QzMSDPD899ZTFpqLV7P8AsQ69VO3Bcdudp0tylkB33FjBRPZ6x6D9KoG0MaXYszF3PrE8frkK5x+IDMQqqoEA5Jyk8SJJMVPsXZL4i4EUdWPBV4sfkOJqeCjCN1/bKp3crMWshIncPrjTXZe3igCNqBoDyHI9Kd7f2aiOlpAMgRTqYZiS2Z5IidI8opC+x14tHhqfhHvpU6X3FfKZ6Fd05NYLhs7aZYA8DxmRTm1iprzW0XstNpiR91oIPj9Cn+ze0Ftjlb+G/JtxPRvzrnV9JKPKR06GshNWbLeLgJmuwopfbugjfUqtUbVixMJa1NRvhRWC5FSpd51hotv7PB1pJtPYJchg5Uru4jWrexFCXlptOrKLuhVSlCatJFMazcT11Bj7Q3eY4Vq3i1Okx41Ni5xV82VMWkMuR9o8vl5E8KsOH2dbUBVRRG7QV1l9RdOKU1dnGl9KhUk3B2RXUwD3dFUxzOg9vGp8P2admMMu8E8eM9OtWlIXSuUwrvne06qyiDO5uhA4deFIlr6k34pIqpfTKUFaTbK/iOyt2JRgzH73dXfzE0lxmzHsP/EZGaARlJIEzvkDXSmW0tu4pCyupSPsgSD1DbivWlNjC3sTOQM7es5kaTuEkgdAPGrKEqvqqNWE1qdFeNKLuLrrlmMeH11oyygRdfE1P/4bdSWa23SIYKP7ZoC6+Yw3djgdCfKqFOOU+SWUJLKJFfOeld5o0HmeX61tCAN8VJhsI9xoQQJ46a75Pso3JRV5MxRcnaKO8OBnDHhI9wFZXV+3kcqyyVJGhgGsok00KlHkgXYjnEvh7cOVMZ/shTBzNy37uYNeg7MwFvDW1VROZgCxgF33cxpyHD2mu9k7Ot2UKW0I4ljGZjzJ4+GlUztFjTcxICOcqQgA3K89/wDqMxr0rm7nUe1YLWlBbnktPaDYb3XR1uWbZCQUdwCTJOumXieJ30hx2ysRaGZlBUfaQqy/5LpRlrZ1oC5dLG4qMPtAlg05WmDpI3aHf5h3L6ZmAVguoWGBkRvnQ9arppwViKolN3YvOY71B8qgxNtT6yR9dabNs9WRHQvLF82UCBl1C5ZMsQZ68BQNw3VJU27jJOjG2yyOBKkSKPdFgfblHlANrOn8q4V/DOn+LSPZTGzt+8mjorjmO6fZqDQt0LGqlD1BFDPp6rUipQpyyiinqKsMMsuF7UWjo+ZD1GntWRTnDbUtuO46t4EGvOXuDjHwqxdmtnvldyndcACeQnXw1rn19LTjHcmdLTaqpN7WizHEqTvoTauN9HadgZIUwOsaUg2tsUgFkOXwJHXhRHYvZfpi4vM7DdGbTrvPyNJp0IuzTKataUeGv2MOy+zcmHVj6z95jx13e6PfTr0Zo7HbL/dsgUyhWBrJWBuJ3nTjQmIvBdeFJqxlve4ZScdi2kd7RZaKSXHdWzoCeYG5l/OnVjaCQyMo1MgnUNu7p5RQjrkzOneQHVftIOJB+0Om/wAd1bFWQxnC4pLiZXOYHiBqp+XhQmzHuYV3ygEXIgyAGiYg7joToaNxNlGXOhjOJzLEHlI4/GlVvaeUm1eUfEMOBE0abtwA7XuwjEYu5mJdH1MmFka8ss1q7cS6CpSfEajprU9vFhYZJEfZaSvkd6+8dKkx+OV2zwA2UAheMcTzOtan/Zkknkql/YRlihjTQcPCnuy8OqhQrAhRAI3M2hbX2DxmttiQATxqBsa3dCqDlQKRA7wHGRoGPOnLfUXOCSdSnQfyyLG4AvdZgygFo3tM5ZOgXdINZRlsEhSsEFiZEn7MEGRoQdKyro1JJWOXPbKV2kWRsTI0XP3Z7sSeIAgdKTbB7LoWF3FswLsWNtNMpJzd946+qvtq7dlcI9hWS6i66g7yEO5G04Dh4U8GDtZhcBgqSxHPdHgPzoaa2YHztLJW9nbHtrc7ipZtiCMyyzAdXmdQN9McRkuvlHo+QzoCD5gUwKelcxu68ulGrg1UQAKJy9z0Y34Qmx+BtoFnuGPszlO7gd1awyKwyOVZToDlUkE8ZprfwqqC5J3TAMA+W6kL7Swz+sO9u7u8eLLEeZrFuDaiuLgu0tkPabMs5NwaR7xXL4ew6F3toXBiNJI57qMW0zoRbzFCft3JGnQhyKSY629sxntt+FSdOhP6USuC0l2C3MwYBQqDU6LEDy41wG08SoPg0fnTrAYq0bTi6cuYQYZTqDIKiAfdSDEYbSVzldwbKwgicpOZRw47qh1UJtp9F2klBJrsHvoS+RELkqVWOEwMxHhImrD2c2IMKgZx3zJMzEnlzigezV1hdzFGMjUBWOU854KddSabdo+0llF9HLekIMFQGFsx3S2uuvDXjT9NS3JbcsTrKu1u+ELe1naq2ihFtrcuAasSQqf4723aVWMJtIXlyPCvwicpI1069KDxXfgtEwJgATp7zOpPEzS3EWirBlMHl4HQ9CKuraGMofPuc7TfUHv+PYtFmyyIXcq6Exk+0ADEzwOm7qKixqMiZ7LSp16+/QnfypXjQb9h7i6OgkxpugnjJka9KV7K2kwBRyzKNRzHPxFchaeTu+1w0dp6iKsnhrhjbY2LDubfeiJXQiGGp04A/W+pNvNKpCiQYG7dGvyrMGivN1SEyr3mB7oXTfu4CluMaXlGleDMCPZzHjRQoylLxQFSrGEeWdi+6rBML1NRpiifV1HE8PfqaixGDzqZeDyPHwjfWYdCi5QZPOIA6jmaup6Oz8v9ENTWNrx/2WPZTqTkAJcqSwMQy9NZA+prrH7P9GR3ZU7jvjSSp0P60JsB8l5QYHpO7J0id2vATAqy4vCtqjqYPTcedVSoxirJWIpt1YtvIgwMIQAoiSSIjXKBOijXr41lHY/Yz2lXI4JzGQ0KYKiIgAEb/bWVJNc4ZkKFS2UevthA+vGlt+1BIHejjTe5cyrpvOg60tsPnzLbgAGLlwwQGG9EG5mHEnQHmRAFclslZgb7aSzCtE8ANWOvIamocXt+4w/h2so+8/yUfnRS7OTPKrv9Zzqx8WOpNHvhVgLGgGk60Xj2bG/RVbl03e7dYtru1C+YEUNc2ESJtnedOAAqy39krwMfP8qBvWmTcCTEyJ0HjRppqyBk3fkSW9j4kHQsADO/T2VNZ7PIZe+WPTdP6UbbxtwH3Qd1TXrzPETPHlNbYy5vBbPUmAAijdzjxps1hFUqq5uc7v7iaVDFraWXgnkDrHKaR7U7Ts0qoyrwA5daFwcuwoyUXdk3aDb9hM1rV3XeiAogJEgMRBI8Kp+Cwly8xIAZyGcgyBAEkSAYJ3AaDhSTGYnM9x21LNA0njoZnSAPh1omxinYlS5VYhssjNqDDRvggH+2rqEFCLSyc7VTc5JvCOsSBwV1gd4OQTmHrEaCBPChrZzOASAH7snh1PTSprxgBQSQOJ3mh2UGqZJ2JoOKdwzYFwJeyOVCXNCx9UESIPQ86UX8ILb3MveUMQpGsidI+HlTPE4NkVS4gMJB4Ea/lPhFAv3oCmBz51IqEYyck89fJf8A5MpRUWsd/Bxat5gc0kHeu4HxA3+dFX8iW1CSX1kGddBC66aa7ulaRI6RQN1yzzwA0o9iguFyLjN1G08EqXTAka8alAEeNRVeewF20+dGRBdUSpgZnXiQd8rxHUHnHnLbG4xU9zSXBX8NsfE3QClto+83cGnGW1I8Ad1ek7Kdb9vI+l63v5trOfduPuJrNpXIGUjw/WhcNaMNcUgFBzieOUxwMUmc5SSY6FOMG1kRdpsEzNDkHinRdNDxrKsONRMSgKZc7AMkzoJ765uJBmspbpqTuFuceBz2gxTEraQkFhLEbwmmYjqSVUeNMcPYCIltRGgkDgY3Uku2s2Pn7IRfcSx/2irNhlmWqVcIY8mJaCjdUTCiHNAYzUjfA1041seWb6VwEBK4dF1mhbmIaNKAx14he8Yoorysgpem7ItpY9FaFUSOnwoMbUyoxMAHjxpXczO3MnnXG2VyoFBAneBxpyQkhxGKRyIbfuHzNLNpYcImfMDrGnP9PlXC4ZiCwGg3mlu07jKoUyBMgHdx1oou8kmgKl1BtZFN6CaLDKomd9BKRNE7RRQUIBEgEz4cByJnWrIu12c2cNzUWQ3bvLX51guaSdOn5c66AqMiCJMj6Na3JcjIxjhdA966z6T3V4Txo3B4fOQgYLxJPADU6caCW33yRuOu7Wi4jWYjXQkEeYoEm3cZJpJIhxjlXNvTukgkbiQd46VwFqIakk8TNTCsu3kbGKirI2aM2NfyYi08xldCSOWYZvcSPOgzWhXsm4PUMdfm4YOk7uNFXXC2WOWSxy/rVfw2JzsjcWAJPiAT86abTfREBmBJA3STp5xSZKw292LcHtFkdkDRBzp/cAGEdYnyNZQG18IfSkaibaHqDJmsod9uLGbE+bl72ViS1/EM+hhVXpBaauFoQoHSvO9g37ly9fdxoQGXllzONOlWlcQ68dxmpOhzyMsSwoeKU4naLCZEnhyFQptUSBJ+Qo4x9jVO2R6AtK9sOMpiPP5Vzbx4M94aUu2rcBAkT14UUYuLuzJSUlZAOHALgEHyoXb7nMBlAHA8TR+AXvEgx04mku1XDOxWes0xyVhaRNspBlY6k8uFI+1bhrYOWCHA8oNMLePdVCjcD7elKu0OMzoVAiCCPh862MlwjJLhldQKFBkkkwBHI668NIou6SYzGYAA8BuoO1amCeFM8a5JEqFIEQNAI09ulWU1dHOrPyVgaa5K12igkgsF0Jk9BMedSXFKt6pTiA31qN4o88GxvFAyrFavnSOfwqZ7chnnvHluGsRHOg2aTPkKW+FYYo7pXNRXU1o1goB5sVuua6rTzLX2fefR8YFO8eWDzEbo8Bp8jSLsvvTpPxNXQ5HTK2/SeBPSlS7GRELzcuqTqSsT4Fjp7RWVLj8K1u4hG45ojgNIrKE0abGvt+8trvRp0GvfT86uGOQct5rdZUg15Kzid5+uNKrlZWUyAEjk1p7hMSZisrKY8GIY4LdU2JsKVYEDWsrK9/EIT4zCpnHdHq8NPhVO2yvcb64isrKCPqRk/SxXY+dF4neDzE+81lZXSpYOTV9YK+765imO09LgH4B/uasrK1ZGywLQOPQ/AVAKyspUuh8OzdcisrKEM2K6rKytR5lw7HoJTTn86sC6RW6ylSyw44RNe1W3OurfCsrKyvLAR//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oHCBYWFRgWFRYZGBgaHSEcGhocHBwcHBoaIRwaGhocHBocIS4lHB4rIRoaJjgmKy8xNTU1GiQ7QDs0Py40NTEBDAwMEA8QHxISHzQsJSw0NDQ0NDQ0NDQ0NDQ0NDQ0NDQ0NDQ0NDQ0NDQ0NDQ0NDQ0NDQ0NDQ0NDQ0NDQ0NDQ0NP/AABEIARMAtwMBIgACEQEDEQH/xAAbAAACAgMBAAAAAAAAAAAAAAAEBQMGAAECB//EAEUQAAIBAgMFBAcFBwMCBgMAAAECEQADBBIhBTFBUWEGInGBEzKRobHB8EJSYtHhBxQjM3KCkiSy8TRjFVNzosLSJUNE/8QAGgEAAwEBAQEAAAAAAAAAAAAAAgMEAQUABv/EACsRAAIBAwQBAwQCAwEAAAAAAAABAgMRMQQSIUEiMlFhBRNxgUKRFKHwI//aAAwDAQACEQMRAD8AqOMSEjT1vrSlWLs90mJA+tOVO9qCFH9Q8fbQ+KtSp8PP9aF4QxAdzCjJZQ6gt7mO730NttIuLG6CPhRuIbuYc/0/FfyqPtJbh1PUj3Vjygo4/YHiTKW+gI99Q2jDKeo+NdO3cUciajFa8hoZ7SeUA5O35/OgcG0Oh/EvxFEYt5U/1H4LQlswR4ivSyZDB1iR328azD/a6r8wflXWK9dvGuLJ1PgfhWdm28f0MNj2w1q8CAdCdf6aDsoMi9XI/wDaKY9nhIujmp/20FYPcX/1B/t/ShWWel6RphMPBH0f0FFYUD94jT+WfD1h7a3aXX6j9ay0YxSdbbcOo3CtiAyw4fdO7qdSfAcK32GPcujT+Y3jv41mH9nvY6+6tdiG0vjTS43jw30MvSz0co5/aT//AC+fwFB47bDW8FZtDL/EQgyDMZmBgjQbhv50V+0j1cKep/21Ph0VtmhmUGEaCQNNWrYtKKueknudhtsS5/obQkDuL8q7xDh8fhwzCPRnUf3UPsETgbRgHuLv8B0qO6zLjrG6cjR76rt4okb8mXd3/jJ3/snTSlHZZ/8AVY8z/wDsX4NR9q63pUzMnqn630q7K34xOOMiPSj4HrQSWDYvJZNmN3G7xPfPD9KyuNl3ZQ94HvHdWVjNjg8R22v8JjyIOhkb60RK+I8eHKp9s25tuNJg9Dz86HwzSiE8VG8dOYoB6FePMWLR+67D2E0R2mGit+IH2j9aix6TYP4bh9+vzojbomwjfhQ/ChllBQwxFOg86wVgFbArWMj2S3m08x8P0qKiDbBTNJ4cNAY5+dD15mQ7O7p7zeNaZCpg6Hlx1E+WhrTETruJ184rT4nM7uzZiWJHM6nU1nZjfFjefLuJB6Ej31x6ciF4TO77W4fGhiGc92p//D7gG6eNa2kLs3hHbY559d9OMx7AKIwW13W4rvLwCPxQd8Hn40A2mjAqfcaYbKNtWzu05dVUc+e6NPrhRcGcl/2deV0DIdGEiN58TwrnsYe9iRyutpx4caU9ntr55VtJYgKNOAaJ3846DpTTscwFzFD/ALh3a8BxpcvSwo+pHX7SP5eF/rP+01Ns9p2X/Y/xaof2hfycN0c/A1vZR/8Axh/pf4tQr0oJ+pjbYAnA2TlB/hpx6Cub5jH4fQD+G2nDcaA2Cx/drAhiPRpxgbuU0Pf/AOstd37D6E1bGPijnuXm/wBl8VpuLATcePj0pP2Sc+nxsR/NH+2pcAsMO4vt/SguyBm9je6p/jceHdHSvSVj0JXTLds1zB1Xed3/ADWVFs4HL6qDU7v+KygeRkcHl2OWVYd7UH8Q3c6UbLabSeY0Ou88DTm+B+HyJHupDsU/wyPuuw3AjfSihHOJX+FeHJ1blwH5VNjVzYJTxC/A/pUeJIy3xI1QEa8RNbw19Tg8pYTDCJE8Tu86yXQUXkRqdDW6jU6eVdg1gyLVy54DtRhkSwj2ifR2HRhEq7NmliNxJOXUiRmNU2K7Xd7fzrgVrPRaTZBiDqOmtMNhbFN9tZCjf16UJhbOe6qcSYr1HZmBW2oVQNBrSa1TarLIyjSU5XeEL7WxEQABRpW7mzl4Cm9yoY1qPczo7Iroqu0tjghpHgap2IwxQmvXblsMIIql9p9nBO8OPDgappT6Ia9JZRWsFiChDDQghvMbvjXoHY2/mu4gjczBoA01QGvNW0kbqtXZHFYlc37uiuTGbMYA0MHeKoa4ZHF8otPb8f6awf8AuH4NWtjEjZhBEaP8WpF2jx2Leyov20S2H7rJxfcROY6b+FOdjMTs5/7/AJ0FrRX5DveTCNgf9Ph9G/lru3cetQYkf6yzodUfSdfjUuwWH7th5Zh/DGg8TQ2Kdf3ywcxjI8667vGr01tRzZRe9/stNlfwH/L9aW9lL4F3GdzNN7nu7q0SuLsj7Xtcf/akvZzE21fElyP52ksBplUc9a9Jxuj0YSSdky94C7BVfRqNTrOu4nlWUv2XjrLXUAy6zHek+qxrKBuNxijO2Dza9sP7124fEUowOAUvcVnIyvA1iZ41b72ySN15/OD8qr1jBOMReQPBAViSPWkVOpple1ogfZySw1PcLDWdRH51HsnAI9guQSwMTJ5CNKZ3MDdBmUJgruI0NB9nzltOp+8Y8tDXpO64YUY2fIjX1etSAV2rqEdCnezGHncATpFcIdBWBRSbwdpw8ayK5LRWZtJrejUldjjsVhC953G9R3Z1gknX3VaMSb9lpS4jjiret7jSn9nlrMt4jScoB6gMfmKO2nsJssB3LZsxPP8ADoQI47vbUlSXm0ymjF/bTSDsNtFnGqwRvjUUFi9qXM2W0gnmaYbIwWRCHMk0BidnnOdSFnUAasNdBG7xpayUyctpNg/3htXdAeQ1HnXW1cJ6S2Q4GYct09KX7P2FcmReeZmWTSOXeM1YsTYKWzmMnnu93Ctb9mKUeOUeRbQt5XKneDT3sNict7LMZ1K+Y1Hzpb2gTNfcihdmYkpcVvusDPu+FWrmBzWtsz0Xtn/0SDlc+IP51H2Xvq+Be0CS4DnLruO7XdxGlZ2uuB8CjD/zV+X50R+zrBjIbmZiSWUrPc0I1jnA30C9IT9QFszaTpZt232f6RkXLnblJO7L1rl7+Ia/bvLgUT0YYC39lgwiTpXpy4dTwqT92HCs3MK3yefvtjHZTlwdlY13EmlewcdjputZRAbjC42ZPvCBl13d33V6r+7LXKYVRuUDwEV7c7GW5yVTYFzaDYm16c2wnezZUg+o8a+MVlXLD2gGH1wNZWpuwLtcod41WScuOP47XvB/SrHmzKp5gH261XtpHLjLB+8rL7p+dDANh16q9swR6ZTwuH31YbvGq/hP519eqt7RWxwzzyhYMgN0NmzZjkjdrrrQ9o6CpsSIuP4g+6obW6mdHo8M7ZSdwmuWEKQeVN9ibPS6Lxd8pRAyLMB2LBQCYOgngOIoPtBh7du8yWnLoFVpO8FlDFZ4gTW9HpO0n+Cxfs1u5VuTwYe8fpVh25tdbcxqx0UdeAqm9hrv8xJ10Ye8GmF9Ct8O4ZlHACfYKiqL/wBGXUJJUkWm1dCoC7oW0nL7T5Uu2ntEIVuKysmaCAe8AdJjpWYm3buoHFl8pGbMEJnQfc46xrSHH27dpT3HSeLCOXMzxFZGPQcpWVy2jaihQ06cKre2+1Ikogzt7hVau7QbIEBOp08Ke9m9jiM7CTTNqgryEyqub2xK5dw1662YrEmdBXI2Jcr061gx92KJTBLyof8AJa4QP+Kny2eZXb2KFr0TS1uQ0RqCN0Hf5Vev2a31ayyZhmDscvETHCmD7NUzVc2vhmw7riLHddD3gCQHXiDG+jjWU+BUqDjyj1O2YqZWpPsLaS4iyl1ftDdyPEU3BogDZNYH6VgrqQK8eO7B1H1wrVZbaTWUccASyeabOu5rFtuaL8BSbtDpdw78ny+0fpR3Z65OGTpI9jGgO1Y/hq/3XVvfHzrF6jW/EPvGq8DGJcfeQH2aU/umq/i9MSp+8pHsM1sT0uhdjx/FbqAfjWYHA3HnIhInfuHtNWzZmwFdhduCZHdThGvebn0FHbXbJbZlHqqY8hS5VkntWSiNF23MpG0cGbYGZ1k/ZWZpWj1FeusxJYkk1zbaN9UKLS5JJSTlwHYDGNYvK44bxzU7x9cq9S2fdS4odSDIkedeT3BKxxGo8JpjsDbbWGyknLM/0nmOnSk1qW9XWUUUK2yW14ZfcXhwnqpvMmJ1PUbpqubSsM59QKOJgT7asL9orbqDIHwPnVb2xthWnIaRDc3YtnKG3IotWg2IVd40+Fel7IsAIIFeb7EBa+jEGCYmNPI16nctZUGuURvis1L5URFBZkSuwFRlzNVy7tCHypiASfsmDPh1pzhw5WTHlSHC2ShTTwFG5HnS3awDIaW39pur5M9tTwDb/ZRUs6Pmg90mR0o1FqzFuSd0EfsuY+huoTorwOmmvwq+qapP7NbUYZn+/cZvl8quamq3kiRJNbFcg1ua8eJLO8fXCsrLO8fXCsoo4Alk8j7NaWnX7jsPhUfadM2HfpB9hBqTYixdxKcnze2al2wmazcHNW+E17+Rv8SG00ojc1B91BjAm5ibIG4Zi39Ok/IedSbMuTh7Z/CB7NKe9nsP6zneTA8Bv98eygqS2RbG0o75JDdLWlV3thcy2WUb20H14Va4iq52mwucpyB18wR8YqCnLzuy+a8bI852jgShE8RPmaFRBInQHQ9OtO+0WIzvlA9XTSlL2pVuh9o/5rqwk3G7OXUilLg6CRofCenMUNiFg0ThrmYZG4ag9eI8PyrMcgyg8eNEnZ2Admroiw2IjQ0d6NSJ1pQo1ou1f7sVko9oKE+mXjYDr+7LMmHVVHBWDO5McNCJPWr8yB0AMERu515V2X2tbVblu8QAe8rGYD5SvkYj2GvS9nXJRSeQ+Fc6vBxlc6FGUZRVhY+xLRuZ8gUqInUaboAmKdIBECIA8PZUWJXMQAYAMn5e+kz27JJT0jSzSWzNq3KQfcNKFOUsjFFK9kdXuztlrvpSsk6aE8sp03bulH47BpbsuEWBkOkmd26aKsrlnUmdZNDbbxQVNRMkCOcnX3UW6UuGL2pcoD7G7btkHDgZWQtHJtdY6gmPfxq4614/tLCehxKtbOVXIK8lfX3EypH4jXp+xNoC9aV9x3MOTDQiquOiSSdxqK2JrStXc8z5VoJ1YOo+uFZW7W+so44Alk8jwvdxt9fvIrfAUZiVlSDxBFBYo5Mch+/bI8waNvGhfRqEOw3nDqvEEr5zV9wGHyIq8h7+PvmqT2Xt99k+7cY+zWr8h0qXVy5sWaSPG427cKWY9AwNFXXoC8xg1NEskee4+0EYsx3tqOJEUue8c2aIEQB0p/t3CAkufZyqr3XNdWk1KNzlVltdiZF7wI0+XOuMZdzHTdUPpDEVHTLc3J3Lixuu80CB51xRFjCs50HieAo7XwC3blkNeq9ktqi5YWT3lGVvEaT5iD51QMNssTLGRyHzNPMBiPQnRe6d4EA9CDzrKullOPyj1HWRpzt0y7Yy9nBRSVB4r6x8OVJB2cUNPoSOObOc3idaIwd0xntnOvL7SnkRvBqQ7TvEwEfXofjFc3yg7HXjOMlcOw2IKLlY5o3E7/PrSTaW0xcvpaUzkBdvEDur7CTTTDbNd5ZzE7lGkeYpfb7HNbuZ7dwzMw2u/f3hrG/eDRQ28tgTb6F3aVu6hG9WzA+wj31aey9/JiHtbg4zL/UNG9q5P8arWPwrPeS2wgowzAGQRo2h/SnFpSl30g3qQR7pHu99G7xsmLTU77f+ZfwK1lqNLgIBG4iR4HWt5vGiuJsT4c61lB4naFuwM91giDQk8zu1rKdBKwuWTy/bmmIwzdWU+YFG32oDtKIFp+C3F9hrvE4rflHmd3lzobXSNw2R9mF/1GIHUH2/8VdkbSqZ2YU+nvE6yE/+X5VcwRFQ6r1nQ0i8P7A8SDQNw8zTC69AXxSYlEisdoYCkxuFUmrp2lP8M1T0FdTT+g5Wq9Z0y6CowtSnpUTGnEzJbVkswVRJJgDnMAfGvU9g7GSzaCwCxHebmTv8uEVT+xGCzXDcbcmi/wBR3nyHxr0AGKj1FVp7UW6eknHcyk7Vw/orhEaHUeHKtBJEjSrFtuyr2fScjoek5T9dKr9g6fWldjR1fu003nDOFr6X2ZtL8r8MzDXntNnRsp9x6EcRVw2P2jtPC3YtvzPqHz+z5+2qjc0qFlHDSiraWFXK59xem1tSlh8ex6/atAiVIYcxqPaKE2piksIXcgchxY8gONeUqGXcY8CR8KkVSTLGfaT7TUkfpqUuXwXz+qvbwuQo3md2uE6kzPXp4U6wuMziD60a9RzpIq6RWW7xV1jmPkKs1GmhUp27WCDSaudOtfKeUel7CfPZXmsqfLd7iKZBKQdlLn8xeqkecj5VYM3WuKsHfnli/bOyLeJtm1cnKSDoYMgyKymSjWtU6OBTyeNdoMYHtmHXQghQQdxrpcZbIHfExuEn4VaE7GWx9zyQfM0Vb7LIPtR4KorbroF3EXZxRnuMPuoPe9WZt1RXNmrYjKSc2+Y4eAHOpd61ztR62dXTehC+88UM70RiBSrFXmG4E0EVcZJiPtIe41U4GrNtq/KNvHQ+NVmunQVoHJ1L8zrPXJNarKcTnonYazGHn7zMfZA+VWDH3MqHwoLsph8mHt/05v8AIlvnWdonhDHKuXN7qj/J1oLZTV/YXjHzhGU78+Qf5Z/hS20dB9fW6hcOzNbUSYBLebbzRSCIjgIr6DSUvtQt7u58xrqyrTv7cDTZlvMrQiu2e2NUzwjFgxjh1PCKn2WFQXsyyqXFEhVbQsVIlx6sAdY61rBYJPQ+kZHdi5WELAgDwIkaTrzFSYHZ1hr9xChYKgZc+dSu8FY0kajWtnK7Z6nC0UDYS0Eu3SwXJbDaEZl7zdzQAmI16VzhsIFu3UdZXI7AgagSCrJyMH3Uuw9kOUVQDmOnKN58gKcbQwlgLlRVDB1HrSSDodMxI1PEcKNu3F8gx5V7YYFiQBmK8HI09WAVGk67zQa63VA5iPCZo+5gnyXO9CWySAR62k+t4EedQbMQG+GO5RPugfGvVKlqcnfBtGletFWyWXYjMbpCsVlZ04wRv57zViGeILsfOPhVd2Sct/8AtPyNWQP1riU1dHfqvyOsNbIJEsRyJNZWYe4JMGTPPdoeHCspyXAhvk27R49K0bkfXGhixy8fClm29sJhklu87eok6nqfuqOJPgKyMXJ2R5tJXZLtnaKF0tE98guB+EQJPKTu8DyrnBXQe6a82G1W/eBedszFpc/hIykDoAdB0FXizcEhgf8AiptZR2yX4LdHU3Ra+RliMPS+9YpotzMKiuJUd7FuSt43Z6sIZQR1qq7R7PkSbf8Aifkfzr0VrNDvhQadTrygIqUIzyeSPbKkhgQRwNdYa1mdV+8wHtIFeh7R2Klwd5fA7iPOkFvs+9q6jjvKrBo3HTd0NXR1EJL5IJaWUXxyj0HDBUQDcAIA6cKru38R3H8DTUbQR0jjyOhqsbceWRQd7a+A1qWhTcqiKdRNRptkGEBKKegkfW6pgOI9nEVvDpGg3cOnTwrbLxr6ZKyPj5yvJjbZbD0TziTa7w0GU6QNQCM0nUaH7Nc3dt5brPbUHuBFZp5yWKiJk8NN3WKTXXyifKoLl8N6p5D2mKW4Ru7lEZzcUkv2GXdq3WbMrREgEBQBMSAABpoPZUaYpg4LEM0hiTxIIO/gdBrQztDdI+FQvdAktxiOZ8K9aKDjGUh8dtqO7c0tnMDxZpjKsDlqPZSsYwIS8GBuB03biQN/hNB4i5EQJY+78q0iq8gkmN/KhlCMk117FME4tSvyhm/adwVdMgKiBAmfHMT8qa4Dtm59ZEbqJWPHeKqb4BJJkgcR+tS2SBCqNPjQKlHDSsNlUk+2eibP7SWie+ptnoMwMA8tePKt1Qdn3m9QzMSDPD899ZTFpqLV7P8AsQ69VO3Bcdudp0tylkB33FjBRPZ6x6D9KoG0MaXYszF3PrE8frkK5x+IDMQqqoEA5Jyk8SJJMVPsXZL4i4EUdWPBV4sfkOJqeCjCN1/bKp3crMWshIncPrjTXZe3igCNqBoDyHI9Kd7f2aiOlpAMgRTqYZiS2Z5IidI8opC+x14tHhqfhHvpU6X3FfKZ6Fd05NYLhs7aZYA8DxmRTm1iprzW0XstNpiR91oIPj9Cn+ze0Ftjlb+G/JtxPRvzrnV9JKPKR06GshNWbLeLgJmuwopfbugjfUqtUbVixMJa1NRvhRWC5FSpd51hotv7PB1pJtPYJchg5Uru4jWrexFCXlptOrKLuhVSlCatJFMazcT11Bj7Q3eY4Vq3i1Okx41Ni5xV82VMWkMuR9o8vl5E8KsOH2dbUBVRRG7QV1l9RdOKU1dnGl9KhUk3B2RXUwD3dFUxzOg9vGp8P2admMMu8E8eM9OtWlIXSuUwrvne06qyiDO5uhA4deFIlr6k34pIqpfTKUFaTbK/iOyt2JRgzH73dXfzE0lxmzHsP/EZGaARlJIEzvkDXSmW0tu4pCyupSPsgSD1DbivWlNjC3sTOQM7es5kaTuEkgdAPGrKEqvqqNWE1qdFeNKLuLrrlmMeH11oyygRdfE1P/4bdSWa23SIYKP7ZoC6+Yw3djgdCfKqFOOU+SWUJLKJFfOeld5o0HmeX61tCAN8VJhsI9xoQQJ46a75Pso3JRV5MxRcnaKO8OBnDHhI9wFZXV+3kcqyyVJGhgGsok00KlHkgXYjnEvh7cOVMZ/shTBzNy37uYNeg7MwFvDW1VROZgCxgF33cxpyHD2mu9k7Ot2UKW0I4ljGZjzJ4+GlUztFjTcxICOcqQgA3K89/wDqMxr0rm7nUe1YLWlBbnktPaDYb3XR1uWbZCQUdwCTJOumXieJ30hx2ysRaGZlBUfaQqy/5LpRlrZ1oC5dLG4qMPtAlg05WmDpI3aHf5h3L6ZmAVguoWGBkRvnQ9arppwViKolN3YvOY71B8qgxNtT6yR9dabNs9WRHQvLF82UCBl1C5ZMsQZ68BQNw3VJU27jJOjG2yyOBKkSKPdFgfblHlANrOn8q4V/DOn+LSPZTGzt+8mjorjmO6fZqDQt0LGqlD1BFDPp6rUipQpyyiinqKsMMsuF7UWjo+ZD1GntWRTnDbUtuO46t4EGvOXuDjHwqxdmtnvldyndcACeQnXw1rn19LTjHcmdLTaqpN7WizHEqTvoTauN9HadgZIUwOsaUg2tsUgFkOXwJHXhRHYvZfpi4vM7DdGbTrvPyNJp0IuzTKataUeGv2MOy+zcmHVj6z95jx13e6PfTr0Zo7HbL/dsgUyhWBrJWBuJ3nTjQmIvBdeFJqxlve4ZScdi2kd7RZaKSXHdWzoCeYG5l/OnVjaCQyMo1MgnUNu7p5RQjrkzOneQHVftIOJB+0Om/wAd1bFWQxnC4pLiZXOYHiBqp+XhQmzHuYV3ygEXIgyAGiYg7joToaNxNlGXOhjOJzLEHlI4/GlVvaeUm1eUfEMOBE0abtwA7XuwjEYu5mJdH1MmFka8ss1q7cS6CpSfEajprU9vFhYZJEfZaSvkd6+8dKkx+OV2zwA2UAheMcTzOtan/Zkknkql/YRlihjTQcPCnuy8OqhQrAhRAI3M2hbX2DxmttiQATxqBsa3dCqDlQKRA7wHGRoGPOnLfUXOCSdSnQfyyLG4AvdZgygFo3tM5ZOgXdINZRlsEhSsEFiZEn7MEGRoQdKyro1JJWOXPbKV2kWRsTI0XP3Z7sSeIAgdKTbB7LoWF3FswLsWNtNMpJzd946+qvtq7dlcI9hWS6i66g7yEO5G04Dh4U8GDtZhcBgqSxHPdHgPzoaa2YHztLJW9nbHtrc7ipZtiCMyyzAdXmdQN9McRkuvlHo+QzoCD5gUwKelcxu68ulGrg1UQAKJy9z0Y34Qmx+BtoFnuGPszlO7gd1awyKwyOVZToDlUkE8ZprfwqqC5J3TAMA+W6kL7Swz+sO9u7u8eLLEeZrFuDaiuLgu0tkPabMs5NwaR7xXL4ew6F3toXBiNJI57qMW0zoRbzFCft3JGnQhyKSY629sxntt+FSdOhP6USuC0l2C3MwYBQqDU6LEDy41wG08SoPg0fnTrAYq0bTi6cuYQYZTqDIKiAfdSDEYbSVzldwbKwgicpOZRw47qh1UJtp9F2klBJrsHvoS+RELkqVWOEwMxHhImrD2c2IMKgZx3zJMzEnlzigezV1hdzFGMjUBWOU854KddSabdo+0llF9HLekIMFQGFsx3S2uuvDXjT9NS3JbcsTrKu1u+ELe1naq2ihFtrcuAasSQqf4723aVWMJtIXlyPCvwicpI1069KDxXfgtEwJgATp7zOpPEzS3EWirBlMHl4HQ9CKuraGMofPuc7TfUHv+PYtFmyyIXcq6Exk+0ADEzwOm7qKixqMiZ7LSp16+/QnfypXjQb9h7i6OgkxpugnjJka9KV7K2kwBRyzKNRzHPxFchaeTu+1w0dp6iKsnhrhjbY2LDubfeiJXQiGGp04A/W+pNvNKpCiQYG7dGvyrMGivN1SEyr3mB7oXTfu4CluMaXlGleDMCPZzHjRQoylLxQFSrGEeWdi+6rBML1NRpiifV1HE8PfqaixGDzqZeDyPHwjfWYdCi5QZPOIA6jmaup6Oz8v9ENTWNrx/2WPZTqTkAJcqSwMQy9NZA+prrH7P9GR3ZU7jvjSSp0P60JsB8l5QYHpO7J0id2vATAqy4vCtqjqYPTcedVSoxirJWIpt1YtvIgwMIQAoiSSIjXKBOijXr41lHY/Yz2lXI4JzGQ0KYKiIgAEb/bWVJNc4ZkKFS2UevthA+vGlt+1BIHejjTe5cyrpvOg60tsPnzLbgAGLlwwQGG9EG5mHEnQHmRAFclslZgb7aSzCtE8ANWOvIamocXt+4w/h2so+8/yUfnRS7OTPKrv9Zzqx8WOpNHvhVgLGgGk60Xj2bG/RVbl03e7dYtru1C+YEUNc2ESJtnedOAAqy39krwMfP8qBvWmTcCTEyJ0HjRppqyBk3fkSW9j4kHQsADO/T2VNZ7PIZe+WPTdP6UbbxtwH3Qd1TXrzPETPHlNbYy5vBbPUmAAijdzjxps1hFUqq5uc7v7iaVDFraWXgnkDrHKaR7U7Ts0qoyrwA5daFwcuwoyUXdk3aDb9hM1rV3XeiAogJEgMRBI8Kp+Cwly8xIAZyGcgyBAEkSAYJ3AaDhSTGYnM9x21LNA0njoZnSAPh1omxinYlS5VYhssjNqDDRvggH+2rqEFCLSyc7VTc5JvCOsSBwV1gd4OQTmHrEaCBPChrZzOASAH7snh1PTSprxgBQSQOJ3mh2UGqZJ2JoOKdwzYFwJeyOVCXNCx9UESIPQ86UX8ILb3MveUMQpGsidI+HlTPE4NkVS4gMJB4Ea/lPhFAv3oCmBz51IqEYyck89fJf8A5MpRUWsd/Bxat5gc0kHeu4HxA3+dFX8iW1CSX1kGddBC66aa7ulaRI6RQN1yzzwA0o9iguFyLjN1G08EqXTAka8alAEeNRVeewF20+dGRBdUSpgZnXiQd8rxHUHnHnLbG4xU9zSXBX8NsfE3QClto+83cGnGW1I8Ad1ek7Kdb9vI+l63v5trOfduPuJrNpXIGUjw/WhcNaMNcUgFBzieOUxwMUmc5SSY6FOMG1kRdpsEzNDkHinRdNDxrKsONRMSgKZc7AMkzoJ765uJBmspbpqTuFuceBz2gxTEraQkFhLEbwmmYjqSVUeNMcPYCIltRGgkDgY3Uku2s2Pn7IRfcSx/2irNhlmWqVcIY8mJaCjdUTCiHNAYzUjfA1041seWb6VwEBK4dF1mhbmIaNKAx14he8Yoorysgpem7ItpY9FaFUSOnwoMbUyoxMAHjxpXczO3MnnXG2VyoFBAneBxpyQkhxGKRyIbfuHzNLNpYcImfMDrGnP9PlXC4ZiCwGg3mlu07jKoUyBMgHdx1oou8kmgKl1BtZFN6CaLDKomd9BKRNE7RRQUIBEgEz4cByJnWrIu12c2cNzUWQ3bvLX51guaSdOn5c66AqMiCJMj6Na3JcjIxjhdA966z6T3V4Txo3B4fOQgYLxJPADU6caCW33yRuOu7Wi4jWYjXQkEeYoEm3cZJpJIhxjlXNvTukgkbiQd46VwFqIakk8TNTCsu3kbGKirI2aM2NfyYi08xldCSOWYZvcSPOgzWhXsm4PUMdfm4YOk7uNFXXC2WOWSxy/rVfw2JzsjcWAJPiAT86abTfREBmBJA3STp5xSZKw292LcHtFkdkDRBzp/cAGEdYnyNZQG18IfSkaibaHqDJmsod9uLGbE+bl72ViS1/EM+hhVXpBaauFoQoHSvO9g37ly9fdxoQGXllzONOlWlcQ68dxmpOhzyMsSwoeKU4naLCZEnhyFQptUSBJ+Qo4x9jVO2R6AtK9sOMpiPP5Vzbx4M94aUu2rcBAkT14UUYuLuzJSUlZAOHALgEHyoXb7nMBlAHA8TR+AXvEgx04mku1XDOxWes0xyVhaRNspBlY6k8uFI+1bhrYOWCHA8oNMLePdVCjcD7elKu0OMzoVAiCCPh862MlwjJLhldQKFBkkkwBHI668NIou6SYzGYAA8BuoO1amCeFM8a5JEqFIEQNAI09ulWU1dHOrPyVgaa5K12igkgsF0Jk9BMedSXFKt6pTiA31qN4o88GxvFAyrFavnSOfwqZ7chnnvHluGsRHOg2aTPkKW+FYYo7pXNRXU1o1goB5sVuua6rTzLX2fefR8YFO8eWDzEbo8Bp8jSLsvvTpPxNXQ5HTK2/SeBPSlS7GRELzcuqTqSsT4Fjp7RWVLj8K1u4hG45ojgNIrKE0abGvt+8trvRp0GvfT86uGOQct5rdZUg15Kzid5+uNKrlZWUyAEjk1p7hMSZisrKY8GIY4LdU2JsKVYEDWsrK9/EIT4zCpnHdHq8NPhVO2yvcb64isrKCPqRk/SxXY+dF4neDzE+81lZXSpYOTV9YK+765imO09LgH4B/uasrK1ZGywLQOPQ/AVAKyspUuh8OzdcisrKEM2K6rKytR5lw7HoJTTn86sC6RW6ylSyw44RNe1W3OurfCsrKyvLAR//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0637" y="890587"/>
            <a:ext cx="1743075" cy="26193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096003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37315"/>
            <a:ext cx="10515600" cy="1325563"/>
          </a:xfrm>
        </p:spPr>
        <p:txBody>
          <a:bodyPr/>
          <a:lstStyle/>
          <a:p>
            <a:r>
              <a:rPr lang="en-US" dirty="0" smtClean="0">
                <a:solidFill>
                  <a:srgbClr val="76881D"/>
                </a:solidFill>
                <a:latin typeface="Arial Black" panose="020B0A04020102020204" pitchFamily="34" charset="0"/>
              </a:rPr>
              <a:t>Where Do We Start?</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a:xfrm>
            <a:off x="106711" y="2018422"/>
            <a:ext cx="11769725" cy="4242758"/>
          </a:xfrm>
        </p:spPr>
        <p:txBody>
          <a:bodyPr>
            <a:normAutofit/>
          </a:bodyPr>
          <a:lstStyle/>
          <a:p>
            <a:pPr marL="0" indent="0">
              <a:buNone/>
            </a:pPr>
            <a:r>
              <a:rPr lang="en-US" dirty="0" smtClean="0"/>
              <a:t>Infants and young children, ages birth to three can be referred to the program through: </a:t>
            </a:r>
          </a:p>
          <a:p>
            <a:r>
              <a:rPr lang="en-US" dirty="0" smtClean="0"/>
              <a:t>Healthcare providers</a:t>
            </a:r>
          </a:p>
          <a:p>
            <a:r>
              <a:rPr lang="en-US" dirty="0" smtClean="0"/>
              <a:t>Parents and Caregivers</a:t>
            </a:r>
          </a:p>
          <a:p>
            <a:r>
              <a:rPr lang="en-US" dirty="0" smtClean="0"/>
              <a:t>Child Protection</a:t>
            </a:r>
          </a:p>
          <a:p>
            <a:r>
              <a:rPr lang="en-US" dirty="0" smtClean="0"/>
              <a:t>Community Educators or Service Providers</a:t>
            </a:r>
          </a:p>
          <a:p>
            <a:pPr marL="0" indent="0">
              <a:buNone/>
            </a:pPr>
            <a:endParaRPr lang="en-US" dirty="0"/>
          </a:p>
          <a:p>
            <a:pPr marL="0" indent="0">
              <a:buNone/>
            </a:pPr>
            <a:r>
              <a:rPr lang="en-US" sz="2000" dirty="0" smtClean="0"/>
              <a:t>**Anyone can make a referral </a:t>
            </a:r>
            <a:r>
              <a:rPr lang="en-US" sz="2000" smtClean="0"/>
              <a:t>with parental consent.**</a:t>
            </a:r>
            <a:r>
              <a:rPr lang="en-US" smtClean="0"/>
              <a:t>       </a:t>
            </a:r>
            <a:endParaRPr lang="en-US" dirty="0"/>
          </a:p>
        </p:txBody>
      </p:sp>
      <p:sp>
        <p:nvSpPr>
          <p:cNvPr id="4" name="AutoShape 2" descr="Toddler development at 12-15 months | Raising Children Networ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Toddler development at 12-15 months | Raising Children Networ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Toddler development at 12-15 months | Raising Children Networ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Content Placeholder 2"/>
          <p:cNvSpPr txBox="1">
            <a:spLocks/>
          </p:cNvSpPr>
          <p:nvPr/>
        </p:nvSpPr>
        <p:spPr>
          <a:xfrm>
            <a:off x="7413625" y="6353684"/>
            <a:ext cx="10890250" cy="42427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pic>
        <p:nvPicPr>
          <p:cNvPr id="14" name="Picture 10" descr="Video Aims to Reduce Infant Mortality in the Native American Community -  RWJ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2759" y="2917746"/>
            <a:ext cx="4734891" cy="334343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222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3009" y="368968"/>
            <a:ext cx="3932237" cy="1600200"/>
          </a:xfrm>
        </p:spPr>
        <p:txBody>
          <a:bodyPr>
            <a:noAutofit/>
          </a:bodyPr>
          <a:lstStyle/>
          <a:p>
            <a:r>
              <a:rPr lang="en-US" sz="4400" b="1" dirty="0" smtClean="0">
                <a:solidFill>
                  <a:schemeClr val="accent6">
                    <a:lumMod val="75000"/>
                  </a:schemeClr>
                </a:solidFill>
                <a:latin typeface="Arial" panose="020B0604020202020204" pitchFamily="34" charset="0"/>
                <a:cs typeface="Arial" panose="020B0604020202020204" pitchFamily="34" charset="0"/>
              </a:rPr>
              <a:t/>
            </a:r>
            <a:br>
              <a:rPr lang="en-US" sz="4400" b="1" dirty="0" smtClean="0">
                <a:solidFill>
                  <a:schemeClr val="accent6">
                    <a:lumMod val="75000"/>
                  </a:schemeClr>
                </a:solidFill>
                <a:latin typeface="Arial" panose="020B0604020202020204" pitchFamily="34" charset="0"/>
                <a:cs typeface="Arial" panose="020B0604020202020204" pitchFamily="34" charset="0"/>
              </a:rPr>
            </a:br>
            <a:r>
              <a:rPr lang="en-US" sz="4400" b="1" dirty="0" smtClean="0">
                <a:solidFill>
                  <a:schemeClr val="accent6">
                    <a:lumMod val="75000"/>
                  </a:schemeClr>
                </a:solidFill>
                <a:latin typeface="Arial" panose="020B0604020202020204" pitchFamily="34" charset="0"/>
                <a:cs typeface="Arial" panose="020B0604020202020204" pitchFamily="34" charset="0"/>
              </a:rPr>
              <a:t/>
            </a:r>
            <a:br>
              <a:rPr lang="en-US" sz="4400" b="1" dirty="0" smtClean="0">
                <a:solidFill>
                  <a:schemeClr val="accent6">
                    <a:lumMod val="75000"/>
                  </a:schemeClr>
                </a:solidFill>
                <a:latin typeface="Arial" panose="020B0604020202020204" pitchFamily="34" charset="0"/>
                <a:cs typeface="Arial" panose="020B0604020202020204" pitchFamily="34" charset="0"/>
              </a:rPr>
            </a:br>
            <a:r>
              <a:rPr lang="en-US" sz="4400" b="1" dirty="0">
                <a:solidFill>
                  <a:schemeClr val="accent6">
                    <a:lumMod val="75000"/>
                  </a:schemeClr>
                </a:solidFill>
                <a:latin typeface="Arial" panose="020B0604020202020204" pitchFamily="34" charset="0"/>
                <a:cs typeface="Arial" panose="020B0604020202020204" pitchFamily="34" charset="0"/>
              </a:rPr>
              <a:t/>
            </a:r>
            <a:br>
              <a:rPr lang="en-US" sz="4400" b="1" dirty="0">
                <a:solidFill>
                  <a:schemeClr val="accent6">
                    <a:lumMod val="75000"/>
                  </a:schemeClr>
                </a:solidFill>
                <a:latin typeface="Arial" panose="020B0604020202020204" pitchFamily="34" charset="0"/>
                <a:cs typeface="Arial" panose="020B0604020202020204" pitchFamily="34" charset="0"/>
              </a:rPr>
            </a:br>
            <a:r>
              <a:rPr lang="en-US" sz="4400" b="1" dirty="0" smtClean="0">
                <a:solidFill>
                  <a:schemeClr val="accent6">
                    <a:lumMod val="75000"/>
                  </a:schemeClr>
                </a:solidFill>
                <a:latin typeface="Arial" panose="020B0604020202020204" pitchFamily="34" charset="0"/>
                <a:cs typeface="Arial" panose="020B0604020202020204" pitchFamily="34" charset="0"/>
              </a:rPr>
              <a:t/>
            </a:r>
            <a:br>
              <a:rPr lang="en-US" sz="4400" b="1" dirty="0" smtClean="0">
                <a:solidFill>
                  <a:schemeClr val="accent6">
                    <a:lumMod val="75000"/>
                  </a:schemeClr>
                </a:solidFill>
                <a:latin typeface="Arial" panose="020B0604020202020204" pitchFamily="34" charset="0"/>
                <a:cs typeface="Arial" panose="020B0604020202020204" pitchFamily="34" charset="0"/>
              </a:rPr>
            </a:br>
            <a:r>
              <a:rPr lang="en-US" b="1" dirty="0" smtClean="0">
                <a:solidFill>
                  <a:schemeClr val="accent6">
                    <a:lumMod val="75000"/>
                  </a:schemeClr>
                </a:solidFill>
                <a:latin typeface="Arial Black" panose="020B0A04020102020204" pitchFamily="34" charset="0"/>
                <a:cs typeface="Arial" panose="020B0604020202020204" pitchFamily="34" charset="0"/>
              </a:rPr>
              <a:t>What Information is Needed?</a:t>
            </a:r>
            <a:endParaRPr lang="en-US" b="1" dirty="0">
              <a:solidFill>
                <a:schemeClr val="accent6">
                  <a:lumMod val="75000"/>
                </a:schemeClr>
              </a:solidFill>
              <a:latin typeface="Arial Black" panose="020B0A04020102020204" pitchFamily="34" charset="0"/>
              <a:cs typeface="Arial" panose="020B0604020202020204" pitchFamily="34" charset="0"/>
            </a:endParaRPr>
          </a:p>
        </p:txBody>
      </p:sp>
      <p:pic>
        <p:nvPicPr>
          <p:cNvPr id="6"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441679" y="987425"/>
            <a:ext cx="3655218" cy="48736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 Placeholder 4"/>
          <p:cNvSpPr>
            <a:spLocks noGrp="1"/>
          </p:cNvSpPr>
          <p:nvPr>
            <p:ph type="body" sz="half" idx="2"/>
          </p:nvPr>
        </p:nvSpPr>
        <p:spPr/>
        <p:txBody>
          <a:bodyPr/>
          <a:lstStyle/>
          <a:p>
            <a:pPr marL="285750" indent="-285750">
              <a:buFont typeface="Arial" panose="020B0604020202020204" pitchFamily="34" charset="0"/>
              <a:buChar char="•"/>
            </a:pPr>
            <a:r>
              <a:rPr lang="en-US" dirty="0" smtClean="0"/>
              <a:t>Child’s full Name and Birthday</a:t>
            </a:r>
          </a:p>
          <a:p>
            <a:pPr marL="285750" indent="-285750">
              <a:buFont typeface="Arial" panose="020B0604020202020204" pitchFamily="34" charset="0"/>
              <a:buChar char="•"/>
            </a:pPr>
            <a:r>
              <a:rPr lang="en-US" dirty="0" smtClean="0"/>
              <a:t>Parents Names and contact information</a:t>
            </a:r>
          </a:p>
          <a:p>
            <a:pPr marL="285750" indent="-285750">
              <a:buFont typeface="Arial" panose="020B0604020202020204" pitchFamily="34" charset="0"/>
              <a:buChar char="•"/>
            </a:pPr>
            <a:r>
              <a:rPr lang="en-US" dirty="0" smtClean="0"/>
              <a:t>Reason for referral/concerns for development</a:t>
            </a:r>
          </a:p>
          <a:p>
            <a:pPr marL="285750" indent="-285750">
              <a:buFont typeface="Arial" panose="020B0604020202020204" pitchFamily="34" charset="0"/>
              <a:buChar char="•"/>
            </a:pPr>
            <a:r>
              <a:rPr lang="en-US" dirty="0" smtClean="0"/>
              <a:t>Diagnosis if appropriate</a:t>
            </a:r>
          </a:p>
          <a:p>
            <a:pPr marL="285750" indent="-285750">
              <a:buFont typeface="Arial" panose="020B0604020202020204" pitchFamily="34" charset="0"/>
              <a:buChar char="•"/>
            </a:pPr>
            <a:r>
              <a:rPr lang="en-US" dirty="0" smtClean="0"/>
              <a:t>Referral Source /name/contact information</a:t>
            </a:r>
          </a:p>
          <a:p>
            <a:pPr marL="285750" indent="-285750">
              <a:buFont typeface="Arial" panose="020B0604020202020204" pitchFamily="34" charset="0"/>
              <a:buChar char="•"/>
            </a:pPr>
            <a:r>
              <a:rPr lang="en-US" dirty="0" smtClean="0"/>
              <a:t>Parental Consent/Parent Notification</a:t>
            </a:r>
            <a:endParaRPr lang="en-US" dirty="0"/>
          </a:p>
        </p:txBody>
      </p:sp>
    </p:spTree>
    <p:extLst>
      <p:ext uri="{BB962C8B-B14F-4D97-AF65-F5344CB8AC3E}">
        <p14:creationId xmlns:p14="http://schemas.microsoft.com/office/powerpoint/2010/main" val="339283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Who Is the Team?</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a:xfrm>
            <a:off x="333375" y="1581150"/>
            <a:ext cx="10971229" cy="5010149"/>
          </a:xfrm>
        </p:spPr>
        <p:txBody>
          <a:bodyPr>
            <a:normAutofit/>
          </a:bodyPr>
          <a:lstStyle/>
          <a:p>
            <a:r>
              <a:rPr lang="en-US" dirty="0" smtClean="0"/>
              <a:t>Developmental Specialist from the Infant Learning Program</a:t>
            </a:r>
          </a:p>
          <a:p>
            <a:r>
              <a:rPr lang="en-US" dirty="0" smtClean="0"/>
              <a:t>Speech and Language Pathologist</a:t>
            </a:r>
          </a:p>
          <a:p>
            <a:r>
              <a:rPr lang="en-US" dirty="0" smtClean="0"/>
              <a:t>Occupational Therapist                                            </a:t>
            </a:r>
          </a:p>
          <a:p>
            <a:r>
              <a:rPr lang="en-US" dirty="0" smtClean="0"/>
              <a:t>Physical Therapist</a:t>
            </a:r>
          </a:p>
          <a:p>
            <a:r>
              <a:rPr lang="en-US" dirty="0" smtClean="0"/>
              <a:t>Parents and Caregivers</a:t>
            </a:r>
          </a:p>
          <a:p>
            <a:r>
              <a:rPr lang="en-US" dirty="0" smtClean="0"/>
              <a:t>Home visitors and Service Providers from other family support programs and community resources</a:t>
            </a:r>
          </a:p>
          <a:p>
            <a:endParaRPr lang="en-US" dirty="0" smtClean="0"/>
          </a:p>
          <a:p>
            <a:pPr marL="0" indent="0" algn="ctr">
              <a:buNone/>
            </a:pPr>
            <a:r>
              <a:rPr lang="en-US" b="1" dirty="0" smtClean="0"/>
              <a:t>*** Teams are familiar with Infant Mental Health and Wellness and trauma informed practices.***</a:t>
            </a:r>
            <a:endParaRPr lang="en-US" b="1" dirty="0"/>
          </a:p>
        </p:txBody>
      </p:sp>
    </p:spTree>
    <p:extLst>
      <p:ext uri="{BB962C8B-B14F-4D97-AF65-F5344CB8AC3E}">
        <p14:creationId xmlns:p14="http://schemas.microsoft.com/office/powerpoint/2010/main" val="151541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What are the roles of People on the Team?</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a:solidFill>
            <a:schemeClr val="accent6">
              <a:lumMod val="60000"/>
              <a:lumOff val="40000"/>
            </a:schemeClr>
          </a:solidFill>
        </p:spPr>
        <p:txBody>
          <a:bodyPr>
            <a:normAutofit fontScale="70000" lnSpcReduction="20000"/>
          </a:bodyPr>
          <a:lstStyle/>
          <a:p>
            <a:r>
              <a:rPr lang="en-US" b="1" dirty="0"/>
              <a:t>Parents and Caregivers- </a:t>
            </a:r>
            <a:r>
              <a:rPr lang="en-US" dirty="0"/>
              <a:t>primary service providers, all plans, goals and services are carried out with the </a:t>
            </a:r>
            <a:r>
              <a:rPr lang="en-US" dirty="0" smtClean="0"/>
              <a:t>parents consent and input. Parents play an active role in services and therapies.</a:t>
            </a:r>
            <a:endParaRPr lang="en-US" dirty="0"/>
          </a:p>
          <a:p>
            <a:r>
              <a:rPr lang="en-US" b="1" dirty="0" smtClean="0"/>
              <a:t>Developmental Specialist (</a:t>
            </a:r>
            <a:r>
              <a:rPr lang="en-US" dirty="0" smtClean="0"/>
              <a:t>from the Infant Learning Program) – a specialized professional who will offer activities, developmental information, advice and support for the family. They will assist the family in accessing all the resources and services needed. </a:t>
            </a:r>
          </a:p>
          <a:p>
            <a:r>
              <a:rPr lang="en-US" b="1" dirty="0" smtClean="0"/>
              <a:t>Family Service Coordinator</a:t>
            </a:r>
            <a:r>
              <a:rPr lang="en-US" dirty="0" smtClean="0"/>
              <a:t> (From the ILP) – suggests resources and services the family may access, coordinates team meetings and family appointments, documents contact and services, develops IFSP with the family and team.</a:t>
            </a:r>
          </a:p>
          <a:p>
            <a:r>
              <a:rPr lang="en-US" b="1" dirty="0" smtClean="0"/>
              <a:t>Speech and Language Pathologist – </a:t>
            </a:r>
            <a:r>
              <a:rPr lang="en-US" dirty="0" smtClean="0"/>
              <a:t>evaluates and treats speech and communication issues including expressive and receptive communication, feeding and swallow difficulties and motor, muscle planning for communication</a:t>
            </a:r>
            <a:r>
              <a:rPr lang="en-US" b="1" dirty="0" smtClean="0"/>
              <a:t> </a:t>
            </a:r>
          </a:p>
          <a:p>
            <a:r>
              <a:rPr lang="en-US" b="1" dirty="0" smtClean="0"/>
              <a:t>Occupational Therapist – </a:t>
            </a:r>
            <a:r>
              <a:rPr lang="en-US" dirty="0" smtClean="0"/>
              <a:t>evaluates and treats skill development used for everyday life activities including sensory integration and regulation skills</a:t>
            </a:r>
          </a:p>
          <a:p>
            <a:r>
              <a:rPr lang="en-US" b="1" dirty="0" smtClean="0"/>
              <a:t>Physical Therapist – </a:t>
            </a:r>
            <a:r>
              <a:rPr lang="en-US" dirty="0" smtClean="0"/>
              <a:t>evaluates and treats muscle movement and skills needed to move the body around, maintain stability, coordination and mobility</a:t>
            </a:r>
          </a:p>
          <a:p>
            <a:endParaRPr lang="en-US" dirty="0" smtClean="0"/>
          </a:p>
          <a:p>
            <a:endParaRPr lang="en-US" dirty="0"/>
          </a:p>
        </p:txBody>
      </p:sp>
    </p:spTree>
    <p:extLst>
      <p:ext uri="{BB962C8B-B14F-4D97-AF65-F5344CB8AC3E}">
        <p14:creationId xmlns:p14="http://schemas.microsoft.com/office/powerpoint/2010/main" val="1682966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881D"/>
                </a:solidFill>
                <a:latin typeface="Arial Black" panose="020B0A04020102020204" pitchFamily="34" charset="0"/>
              </a:rPr>
              <a:t>What Is an IFSP?</a:t>
            </a:r>
            <a:endParaRPr lang="en-US" dirty="0">
              <a:solidFill>
                <a:srgbClr val="76881D"/>
              </a:solidFill>
              <a:latin typeface="Arial Black" panose="020B0A04020102020204" pitchFamily="34" charset="0"/>
            </a:endParaRPr>
          </a:p>
        </p:txBody>
      </p:sp>
      <p:sp>
        <p:nvSpPr>
          <p:cNvPr id="3" name="Content Placeholder 2"/>
          <p:cNvSpPr>
            <a:spLocks noGrp="1"/>
          </p:cNvSpPr>
          <p:nvPr>
            <p:ph idx="1"/>
          </p:nvPr>
        </p:nvSpPr>
        <p:spPr>
          <a:solidFill>
            <a:schemeClr val="accent6">
              <a:lumMod val="60000"/>
              <a:lumOff val="40000"/>
            </a:schemeClr>
          </a:solidFill>
        </p:spPr>
        <p:txBody>
          <a:bodyPr>
            <a:normAutofit fontScale="92500"/>
          </a:bodyPr>
          <a:lstStyle/>
          <a:p>
            <a:pPr>
              <a:buFont typeface="Wingdings" panose="05000000000000000000" pitchFamily="2" charset="2"/>
              <a:buChar char="v"/>
            </a:pPr>
            <a:r>
              <a:rPr lang="en-US" dirty="0" smtClean="0"/>
              <a:t>IFSP is the acronym for Individual Family Service Plan. When all of the information is gathered from family intake interviews, medical records and other service records, screenings, and evaluations, it is used to develop a service plan and goals that are specific to the needs of each child and their family.</a:t>
            </a:r>
          </a:p>
          <a:p>
            <a:pPr>
              <a:buFont typeface="Wingdings" panose="05000000000000000000" pitchFamily="2" charset="2"/>
              <a:buChar char="v"/>
            </a:pPr>
            <a:r>
              <a:rPr lang="en-US" dirty="0" smtClean="0"/>
              <a:t>The IFSP is the agreement between the family and ILP about the services that will be provided. The IFSP outlines who, when, where and how often services are provided. All services and activities are designed to fit into a child and family’s everyday routines and interests.</a:t>
            </a:r>
          </a:p>
          <a:p>
            <a:pPr>
              <a:buFont typeface="Wingdings" panose="05000000000000000000" pitchFamily="2" charset="2"/>
              <a:buChar char="v"/>
            </a:pPr>
            <a:r>
              <a:rPr lang="en-US" dirty="0" smtClean="0"/>
              <a:t>Goals in the IFSP guide the services and reflect the family’s desires, interests and values with regard to their child and their own family life.</a:t>
            </a:r>
            <a:endParaRPr lang="en-US" dirty="0"/>
          </a:p>
        </p:txBody>
      </p:sp>
    </p:spTree>
    <p:extLst>
      <p:ext uri="{BB962C8B-B14F-4D97-AF65-F5344CB8AC3E}">
        <p14:creationId xmlns:p14="http://schemas.microsoft.com/office/powerpoint/2010/main" val="1894700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TotalTime>
  <Words>828</Words>
  <Application>Microsoft Office PowerPoint</Application>
  <PresentationFormat>Widescreen</PresentationFormat>
  <Paragraphs>82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Calibri</vt:lpstr>
      <vt:lpstr>Calibri Light</vt:lpstr>
      <vt:lpstr>Wingdings</vt:lpstr>
      <vt:lpstr>Office Theme</vt:lpstr>
      <vt:lpstr>Infant Learning Program</vt:lpstr>
      <vt:lpstr>What is ILP?</vt:lpstr>
      <vt:lpstr>What communities does TCC ILP serve?</vt:lpstr>
      <vt:lpstr>What Does ILP Offer</vt:lpstr>
      <vt:lpstr>Where Do We Start?</vt:lpstr>
      <vt:lpstr>    What Information is Needed?</vt:lpstr>
      <vt:lpstr>Who Is the Team?</vt:lpstr>
      <vt:lpstr>What are the roles of People on the Team?</vt:lpstr>
      <vt:lpstr>What Is an IFSP?</vt:lpstr>
      <vt:lpstr>Who Do We Contact?</vt:lpstr>
      <vt:lpstr>Funding Sources: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Saylor</dc:creator>
  <cp:lastModifiedBy>Lori Markkanen</cp:lastModifiedBy>
  <cp:revision>55</cp:revision>
  <cp:lastPrinted>2021-06-25T23:35:55Z</cp:lastPrinted>
  <dcterms:created xsi:type="dcterms:W3CDTF">2019-04-04T22:05:23Z</dcterms:created>
  <dcterms:modified xsi:type="dcterms:W3CDTF">2021-07-29T21:50:56Z</dcterms:modified>
</cp:coreProperties>
</file>